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embeddedFontLst>
    <p:embeddedFont>
      <p:font typeface="Fraunces Extra Bold"/>
      <p:regular r:id="rId19"/>
    </p:embeddedFont>
    <p:embeddedFont>
      <p:font typeface="Fraunces Extra Bold"/>
      <p:regular r:id="rId20"/>
    </p:embeddedFont>
    <p:embeddedFont>
      <p:font typeface="Nobile"/>
      <p:regular r:id="rId21"/>
    </p:embeddedFont>
    <p:embeddedFont>
      <p:font typeface="Nobile"/>
      <p:regular r:id="rId22"/>
    </p:embeddedFont>
    <p:embeddedFont>
      <p:font typeface="Nobile"/>
      <p:regular r:id="rId23"/>
    </p:embeddedFont>
    <p:embeddedFont>
      <p:font typeface="Nobile"/>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9" Type="http://schemas.openxmlformats.org/officeDocument/2006/relationships/font" Target="fonts/font1.fntdata"/><Relationship Id="rId20" Type="http://schemas.openxmlformats.org/officeDocument/2006/relationships/font" Target="fonts/font2.fntdata"/><Relationship Id="rId21" Type="http://schemas.openxmlformats.org/officeDocument/2006/relationships/font" Target="fonts/font3.fntdata"/><Relationship Id="rId22" Type="http://schemas.openxmlformats.org/officeDocument/2006/relationships/font" Target="fonts/font4.fntdata"/><Relationship Id="rId23" Type="http://schemas.openxmlformats.org/officeDocument/2006/relationships/font" Target="fonts/font5.fntdata"/><Relationship Id="rId24"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Today we'll focus on how Pods, Services, and external traffic interact in Kubernetes. We'll also see how DNS and Network Policies play a role in creating secure, reliable networking for your applications. This is a critical topic for anyone running production workloads in Kubernetes.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slideLayout" Target="../slideLayouts/slideLayout13.xml"/><Relationship Id="rId9"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slideLayout" Target="../slideLayouts/slideLayout4.xml"/><Relationship Id="rId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486400" y="0"/>
            <a:ext cx="9144000" cy="8229600"/>
          </a:xfrm>
          <a:prstGeom prst="rect">
            <a:avLst/>
          </a:prstGeom>
        </p:spPr>
      </p:pic>
      <p:pic>
        <p:nvPicPr>
          <p:cNvPr id="3" name="Image 1" descr="preencoded.png">    </p:cNvPr>
          <p:cNvPicPr>
            <a:picLocks noChangeAspect="1"/>
          </p:cNvPicPr>
          <p:nvPr/>
        </p:nvPicPr>
        <p:blipFill>
          <a:blip r:embed="rId2"/>
          <a:stretch>
            <a:fillRect/>
          </a:stretch>
        </p:blipFill>
        <p:spPr>
          <a:xfrm>
            <a:off x="7010400" y="2381250"/>
            <a:ext cx="6096000" cy="3467100"/>
          </a:xfrm>
          <a:prstGeom prst="rect">
            <a:avLst/>
          </a:prstGeom>
        </p:spPr>
      </p:pic>
      <p:sp>
        <p:nvSpPr>
          <p:cNvPr id="4" name="Text 0"/>
          <p:cNvSpPr/>
          <p:nvPr/>
        </p:nvSpPr>
        <p:spPr>
          <a:xfrm>
            <a:off x="695087" y="478750"/>
            <a:ext cx="4096226" cy="1059061"/>
          </a:xfrm>
          <a:prstGeom prst="rect">
            <a:avLst/>
          </a:prstGeom>
          <a:noFill/>
          <a:ln/>
        </p:spPr>
        <p:txBody>
          <a:bodyPr wrap="squar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Kubernetes Networking: Service Discovery &amp; Communication</a:t>
            </a:r>
            <a:endParaRPr lang="en-US" sz="2200" dirty="0"/>
          </a:p>
        </p:txBody>
      </p:sp>
      <p:sp>
        <p:nvSpPr>
          <p:cNvPr id="5" name="Text 1"/>
          <p:cNvSpPr/>
          <p:nvPr/>
        </p:nvSpPr>
        <p:spPr>
          <a:xfrm>
            <a:off x="695087" y="1707237"/>
            <a:ext cx="4096226" cy="903684"/>
          </a:xfrm>
          <a:prstGeom prst="rect">
            <a:avLst/>
          </a:prstGeom>
          <a:noFill/>
          <a:ln/>
        </p:spPr>
        <p:txBody>
          <a:bodyPr wrap="squar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Welcome to this deep dive into Kubernetes networking. This presentation will guide you through the essential components that enable seamless communication within your clusters and with external services. We'll cover key concepts to help you build and manage robust Kubernetes environments.</a:t>
            </a:r>
            <a:endParaRPr lang="en-US" sz="850" dirty="0"/>
          </a:p>
        </p:txBody>
      </p:sp>
      <p:sp>
        <p:nvSpPr>
          <p:cNvPr id="6" name="Shape 2"/>
          <p:cNvSpPr/>
          <p:nvPr/>
        </p:nvSpPr>
        <p:spPr>
          <a:xfrm>
            <a:off x="695087" y="2737961"/>
            <a:ext cx="4096226" cy="681157"/>
          </a:xfrm>
          <a:prstGeom prst="roundRect">
            <a:avLst>
              <a:gd name="adj" fmla="val 14926"/>
            </a:avLst>
          </a:prstGeom>
          <a:solidFill>
            <a:srgbClr val="FAFFFA"/>
          </a:solidFill>
          <a:ln w="15240">
            <a:solidFill>
              <a:srgbClr val="CED9CE"/>
            </a:solidFill>
            <a:prstDash val="solid"/>
          </a:ln>
        </p:spPr>
      </p:sp>
      <p:sp>
        <p:nvSpPr>
          <p:cNvPr id="7" name="Text 3"/>
          <p:cNvSpPr/>
          <p:nvPr/>
        </p:nvSpPr>
        <p:spPr>
          <a:xfrm>
            <a:off x="823198" y="2866073"/>
            <a:ext cx="2366605" cy="176451"/>
          </a:xfrm>
          <a:prstGeom prst="rect">
            <a:avLst/>
          </a:prstGeom>
          <a:noFill/>
          <a:ln/>
        </p:spPr>
        <p:txBody>
          <a:bodyPr wrap="none" lIns="0" tIns="0" rIns="0" bIns="0" rtlCol="0" anchor="t"/>
          <a:lstStyle/>
          <a:p>
            <a:pPr algn="l" indent="0" marL="0">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Understanding Core Interactions</a:t>
            </a:r>
            <a:endParaRPr lang="en-US" sz="1100" dirty="0"/>
          </a:p>
        </p:txBody>
      </p:sp>
      <p:sp>
        <p:nvSpPr>
          <p:cNvPr id="8" name="Text 4"/>
          <p:cNvSpPr/>
          <p:nvPr/>
        </p:nvSpPr>
        <p:spPr>
          <a:xfrm>
            <a:off x="823198" y="3110270"/>
            <a:ext cx="3840004" cy="180737"/>
          </a:xfrm>
          <a:prstGeom prst="rect">
            <a:avLst/>
          </a:prstGeom>
          <a:noFill/>
          <a:ln/>
        </p:spPr>
        <p:txBody>
          <a:bodyPr wrap="non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How </a:t>
            </a:r>
            <a:pPr algn="l" indent="0" marL="0">
              <a:lnSpc>
                <a:spcPts val="1400"/>
              </a:lnSpc>
              <a:buNone/>
            </a:pPr>
            <a:r>
              <a:rPr lang="en-US" sz="850" b="1" dirty="0">
                <a:solidFill>
                  <a:srgbClr val="405449"/>
                </a:solidFill>
                <a:latin typeface="Nobile" pitchFamily="34" charset="0"/>
                <a:ea typeface="Nobile" pitchFamily="34" charset="-122"/>
                <a:cs typeface="Nobile" pitchFamily="34" charset="-120"/>
              </a:rPr>
              <a:t>Pods</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a:t>
            </a:r>
            <a:pPr algn="l" indent="0" marL="0">
              <a:lnSpc>
                <a:spcPts val="1400"/>
              </a:lnSpc>
              <a:buNone/>
            </a:pPr>
            <a:r>
              <a:rPr lang="en-US" sz="850" b="1" dirty="0">
                <a:solidFill>
                  <a:srgbClr val="405449"/>
                </a:solidFill>
                <a:latin typeface="Nobile" pitchFamily="34" charset="0"/>
                <a:ea typeface="Nobile" pitchFamily="34" charset="-122"/>
                <a:cs typeface="Nobile" pitchFamily="34" charset="-120"/>
              </a:rPr>
              <a:t>Services</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and </a:t>
            </a:r>
            <a:pPr algn="l" indent="0" marL="0">
              <a:lnSpc>
                <a:spcPts val="1400"/>
              </a:lnSpc>
              <a:buNone/>
            </a:pPr>
            <a:r>
              <a:rPr lang="en-US" sz="850" b="1" dirty="0">
                <a:solidFill>
                  <a:srgbClr val="405449"/>
                </a:solidFill>
                <a:latin typeface="Nobile" pitchFamily="34" charset="0"/>
                <a:ea typeface="Nobile" pitchFamily="34" charset="-122"/>
                <a:cs typeface="Nobile" pitchFamily="34" charset="-120"/>
              </a:rPr>
              <a:t>external traffic</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communicate.</a:t>
            </a:r>
            <a:endParaRPr lang="en-US" sz="850" dirty="0"/>
          </a:p>
        </p:txBody>
      </p:sp>
      <p:sp>
        <p:nvSpPr>
          <p:cNvPr id="9" name="Shape 5"/>
          <p:cNvSpPr/>
          <p:nvPr/>
        </p:nvSpPr>
        <p:spPr>
          <a:xfrm>
            <a:off x="695087" y="3531989"/>
            <a:ext cx="4096226" cy="861893"/>
          </a:xfrm>
          <a:prstGeom prst="roundRect">
            <a:avLst>
              <a:gd name="adj" fmla="val 11796"/>
            </a:avLst>
          </a:prstGeom>
          <a:solidFill>
            <a:srgbClr val="FAFFFA"/>
          </a:solidFill>
          <a:ln w="15240">
            <a:solidFill>
              <a:srgbClr val="CED9CE"/>
            </a:solidFill>
            <a:prstDash val="solid"/>
          </a:ln>
        </p:spPr>
      </p:sp>
      <p:sp>
        <p:nvSpPr>
          <p:cNvPr id="10" name="Text 6"/>
          <p:cNvSpPr/>
          <p:nvPr/>
        </p:nvSpPr>
        <p:spPr>
          <a:xfrm>
            <a:off x="823198" y="3660100"/>
            <a:ext cx="1936671" cy="176451"/>
          </a:xfrm>
          <a:prstGeom prst="rect">
            <a:avLst/>
          </a:prstGeom>
          <a:noFill/>
          <a:ln/>
        </p:spPr>
        <p:txBody>
          <a:bodyPr wrap="none" lIns="0" tIns="0" rIns="0" bIns="0" rtlCol="0" anchor="t"/>
          <a:lstStyle/>
          <a:p>
            <a:pPr algn="l" indent="0" marL="0">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The Flat Networking Model</a:t>
            </a:r>
            <a:endParaRPr lang="en-US" sz="1100" dirty="0"/>
          </a:p>
        </p:txBody>
      </p:sp>
      <p:sp>
        <p:nvSpPr>
          <p:cNvPr id="11" name="Text 7"/>
          <p:cNvSpPr/>
          <p:nvPr/>
        </p:nvSpPr>
        <p:spPr>
          <a:xfrm>
            <a:off x="823198" y="3904297"/>
            <a:ext cx="3840004" cy="361474"/>
          </a:xfrm>
          <a:prstGeom prst="rect">
            <a:avLst/>
          </a:prstGeom>
          <a:noFill/>
          <a:ln/>
        </p:spPr>
        <p:txBody>
          <a:bodyPr wrap="squar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Exploring the foundational principle behind Kubernetes network design.</a:t>
            </a:r>
            <a:endParaRPr lang="en-US" sz="850" dirty="0"/>
          </a:p>
        </p:txBody>
      </p:sp>
      <p:sp>
        <p:nvSpPr>
          <p:cNvPr id="12" name="Shape 8"/>
          <p:cNvSpPr/>
          <p:nvPr/>
        </p:nvSpPr>
        <p:spPr>
          <a:xfrm>
            <a:off x="695087" y="4506754"/>
            <a:ext cx="4096226" cy="861893"/>
          </a:xfrm>
          <a:prstGeom prst="roundRect">
            <a:avLst>
              <a:gd name="adj" fmla="val 11796"/>
            </a:avLst>
          </a:prstGeom>
          <a:solidFill>
            <a:srgbClr val="FAFFFA"/>
          </a:solidFill>
          <a:ln w="15240">
            <a:solidFill>
              <a:srgbClr val="CED9CE"/>
            </a:solidFill>
            <a:prstDash val="solid"/>
          </a:ln>
        </p:spPr>
      </p:sp>
      <p:sp>
        <p:nvSpPr>
          <p:cNvPr id="13" name="Text 9"/>
          <p:cNvSpPr/>
          <p:nvPr/>
        </p:nvSpPr>
        <p:spPr>
          <a:xfrm>
            <a:off x="823198" y="4634865"/>
            <a:ext cx="1729264" cy="176451"/>
          </a:xfrm>
          <a:prstGeom prst="rect">
            <a:avLst/>
          </a:prstGeom>
          <a:noFill/>
          <a:ln/>
        </p:spPr>
        <p:txBody>
          <a:bodyPr wrap="none" lIns="0" tIns="0" rIns="0" bIns="0" rtlCol="0" anchor="t"/>
          <a:lstStyle/>
          <a:p>
            <a:pPr algn="l" indent="0" marL="0">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Service Types Explained</a:t>
            </a:r>
            <a:endParaRPr lang="en-US" sz="1100" dirty="0"/>
          </a:p>
        </p:txBody>
      </p:sp>
      <p:sp>
        <p:nvSpPr>
          <p:cNvPr id="14" name="Text 10"/>
          <p:cNvSpPr/>
          <p:nvPr/>
        </p:nvSpPr>
        <p:spPr>
          <a:xfrm>
            <a:off x="823198" y="4879062"/>
            <a:ext cx="3840004" cy="361474"/>
          </a:xfrm>
          <a:prstGeom prst="rect">
            <a:avLst/>
          </a:prstGeom>
          <a:noFill/>
          <a:ln/>
        </p:spPr>
        <p:txBody>
          <a:bodyPr wrap="squar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Differentiating between ClusterIP, NodePort, LoadBalancer, and ExternalName services.</a:t>
            </a:r>
            <a:endParaRPr lang="en-US" sz="850" dirty="0"/>
          </a:p>
        </p:txBody>
      </p:sp>
      <p:sp>
        <p:nvSpPr>
          <p:cNvPr id="15" name="Shape 11"/>
          <p:cNvSpPr/>
          <p:nvPr/>
        </p:nvSpPr>
        <p:spPr>
          <a:xfrm>
            <a:off x="695087" y="5481518"/>
            <a:ext cx="4096226" cy="681157"/>
          </a:xfrm>
          <a:prstGeom prst="roundRect">
            <a:avLst>
              <a:gd name="adj" fmla="val 14926"/>
            </a:avLst>
          </a:prstGeom>
          <a:solidFill>
            <a:srgbClr val="FAFFFA"/>
          </a:solidFill>
          <a:ln w="15240">
            <a:solidFill>
              <a:srgbClr val="CED9CE"/>
            </a:solidFill>
            <a:prstDash val="solid"/>
          </a:ln>
        </p:spPr>
      </p:sp>
      <p:sp>
        <p:nvSpPr>
          <p:cNvPr id="16" name="Text 12"/>
          <p:cNvSpPr/>
          <p:nvPr/>
        </p:nvSpPr>
        <p:spPr>
          <a:xfrm>
            <a:off x="823198" y="5609630"/>
            <a:ext cx="1412081" cy="176451"/>
          </a:xfrm>
          <a:prstGeom prst="rect">
            <a:avLst/>
          </a:prstGeom>
          <a:noFill/>
          <a:ln/>
        </p:spPr>
        <p:txBody>
          <a:bodyPr wrap="none" lIns="0" tIns="0" rIns="0" bIns="0" rtlCol="0" anchor="t"/>
          <a:lstStyle/>
          <a:p>
            <a:pPr algn="l" indent="0" marL="0">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Ingress Controllers</a:t>
            </a:r>
            <a:endParaRPr lang="en-US" sz="1100" dirty="0"/>
          </a:p>
        </p:txBody>
      </p:sp>
      <p:sp>
        <p:nvSpPr>
          <p:cNvPr id="17" name="Text 13"/>
          <p:cNvSpPr/>
          <p:nvPr/>
        </p:nvSpPr>
        <p:spPr>
          <a:xfrm>
            <a:off x="823198" y="5853827"/>
            <a:ext cx="3840004" cy="180737"/>
          </a:xfrm>
          <a:prstGeom prst="rect">
            <a:avLst/>
          </a:prstGeom>
          <a:noFill/>
          <a:ln/>
        </p:spPr>
        <p:txBody>
          <a:bodyPr wrap="non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Managing external access to services within the cluster.</a:t>
            </a:r>
            <a:endParaRPr lang="en-US" sz="850" dirty="0"/>
          </a:p>
        </p:txBody>
      </p:sp>
      <p:sp>
        <p:nvSpPr>
          <p:cNvPr id="18" name="Shape 14"/>
          <p:cNvSpPr/>
          <p:nvPr/>
        </p:nvSpPr>
        <p:spPr>
          <a:xfrm>
            <a:off x="695087" y="6275546"/>
            <a:ext cx="4096226" cy="681157"/>
          </a:xfrm>
          <a:prstGeom prst="roundRect">
            <a:avLst>
              <a:gd name="adj" fmla="val 14926"/>
            </a:avLst>
          </a:prstGeom>
          <a:solidFill>
            <a:srgbClr val="FAFFFA"/>
          </a:solidFill>
          <a:ln w="15240">
            <a:solidFill>
              <a:srgbClr val="CED9CE"/>
            </a:solidFill>
            <a:prstDash val="solid"/>
          </a:ln>
        </p:spPr>
      </p:sp>
      <p:sp>
        <p:nvSpPr>
          <p:cNvPr id="19" name="Text 15"/>
          <p:cNvSpPr/>
          <p:nvPr/>
        </p:nvSpPr>
        <p:spPr>
          <a:xfrm>
            <a:off x="823198" y="6403658"/>
            <a:ext cx="1412081" cy="176451"/>
          </a:xfrm>
          <a:prstGeom prst="rect">
            <a:avLst/>
          </a:prstGeom>
          <a:noFill/>
          <a:ln/>
        </p:spPr>
        <p:txBody>
          <a:bodyPr wrap="none" lIns="0" tIns="0" rIns="0" bIns="0" rtlCol="0" anchor="t"/>
          <a:lstStyle/>
          <a:p>
            <a:pPr algn="l" indent="0" marL="0">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Kubernetes DNS</a:t>
            </a:r>
            <a:endParaRPr lang="en-US" sz="1100" dirty="0"/>
          </a:p>
        </p:txBody>
      </p:sp>
      <p:sp>
        <p:nvSpPr>
          <p:cNvPr id="20" name="Text 16"/>
          <p:cNvSpPr/>
          <p:nvPr/>
        </p:nvSpPr>
        <p:spPr>
          <a:xfrm>
            <a:off x="823198" y="6647855"/>
            <a:ext cx="3840004" cy="180737"/>
          </a:xfrm>
          <a:prstGeom prst="rect">
            <a:avLst/>
          </a:prstGeom>
          <a:noFill/>
          <a:ln/>
        </p:spPr>
        <p:txBody>
          <a:bodyPr wrap="non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How service discovery works through DNS resolution.</a:t>
            </a:r>
            <a:endParaRPr lang="en-US" sz="850" dirty="0"/>
          </a:p>
        </p:txBody>
      </p:sp>
      <p:sp>
        <p:nvSpPr>
          <p:cNvPr id="21" name="Shape 17"/>
          <p:cNvSpPr/>
          <p:nvPr/>
        </p:nvSpPr>
        <p:spPr>
          <a:xfrm>
            <a:off x="695087" y="7069574"/>
            <a:ext cx="4096226" cy="681157"/>
          </a:xfrm>
          <a:prstGeom prst="roundRect">
            <a:avLst>
              <a:gd name="adj" fmla="val 14926"/>
            </a:avLst>
          </a:prstGeom>
          <a:solidFill>
            <a:srgbClr val="FAFFFA"/>
          </a:solidFill>
          <a:ln w="15240">
            <a:solidFill>
              <a:srgbClr val="CED9CE"/>
            </a:solidFill>
            <a:prstDash val="solid"/>
          </a:ln>
        </p:spPr>
      </p:sp>
      <p:sp>
        <p:nvSpPr>
          <p:cNvPr id="22" name="Text 18"/>
          <p:cNvSpPr/>
          <p:nvPr/>
        </p:nvSpPr>
        <p:spPr>
          <a:xfrm>
            <a:off x="823198" y="7197685"/>
            <a:ext cx="1412081" cy="176451"/>
          </a:xfrm>
          <a:prstGeom prst="rect">
            <a:avLst/>
          </a:prstGeom>
          <a:noFill/>
          <a:ln/>
        </p:spPr>
        <p:txBody>
          <a:bodyPr wrap="none" lIns="0" tIns="0" rIns="0" bIns="0" rtlCol="0" anchor="t"/>
          <a:lstStyle/>
          <a:p>
            <a:pPr algn="l" indent="0" marL="0">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Network Policies</a:t>
            </a:r>
            <a:endParaRPr lang="en-US" sz="1100" dirty="0"/>
          </a:p>
        </p:txBody>
      </p:sp>
      <p:sp>
        <p:nvSpPr>
          <p:cNvPr id="23" name="Text 19"/>
          <p:cNvSpPr/>
          <p:nvPr/>
        </p:nvSpPr>
        <p:spPr>
          <a:xfrm>
            <a:off x="823198" y="7441883"/>
            <a:ext cx="3840004" cy="180737"/>
          </a:xfrm>
          <a:prstGeom prst="rect">
            <a:avLst/>
          </a:prstGeom>
          <a:noFill/>
          <a:ln/>
        </p:spPr>
        <p:txBody>
          <a:bodyPr wrap="non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Implementing security and traffic control within your cluster.</a:t>
            </a:r>
            <a:endParaRPr lang="en-US" sz="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6010394" cy="310158"/>
          </a:xfrm>
          <a:prstGeom prst="rect">
            <a:avLst/>
          </a:prstGeom>
          <a:noFill/>
          <a:ln/>
        </p:spPr>
        <p:txBody>
          <a:bodyPr wrap="none" lIns="0" tIns="0" rIns="0" bIns="0" rtlCol="0" anchor="t"/>
          <a:lstStyle/>
          <a:p>
            <a:pPr algn="l" indent="0" marL="0">
              <a:lnSpc>
                <a:spcPts val="2400"/>
              </a:lnSpc>
              <a:buNone/>
            </a:pPr>
            <a:r>
              <a:rPr lang="en-US" sz="1950" b="1" dirty="0">
                <a:solidFill>
                  <a:srgbClr val="3B4540"/>
                </a:solidFill>
                <a:latin typeface="Fraunces Extra Bold" pitchFamily="34" charset="0"/>
                <a:ea typeface="Fraunces Extra Bold" pitchFamily="34" charset="-122"/>
                <a:cs typeface="Fraunces Extra Bold" pitchFamily="34" charset="-120"/>
              </a:rPr>
              <a:t>Network Policies: Securing Pod Communication</a:t>
            </a:r>
            <a:endParaRPr lang="en-US" sz="1950" dirty="0"/>
          </a:p>
        </p:txBody>
      </p:sp>
      <p:sp>
        <p:nvSpPr>
          <p:cNvPr id="3" name="Text 1"/>
          <p:cNvSpPr/>
          <p:nvPr/>
        </p:nvSpPr>
        <p:spPr>
          <a:xfrm>
            <a:off x="396835" y="781407"/>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In Kubernetes, communication between Pods is open by default. Network Policies act as a firewall, allowing you to define precise rules for how your Pods can interact. They are crucial for enforcing security boundaries and isolating workloads.</a:t>
            </a:r>
            <a:endParaRPr lang="en-US" sz="750" dirty="0"/>
          </a:p>
        </p:txBody>
      </p:sp>
      <p:pic>
        <p:nvPicPr>
          <p:cNvPr id="4" name="Image 0" descr="preencoded.png">    </p:cNvPr>
          <p:cNvPicPr>
            <a:picLocks noChangeAspect="1"/>
          </p:cNvPicPr>
          <p:nvPr/>
        </p:nvPicPr>
        <p:blipFill>
          <a:blip r:embed="rId1"/>
          <a:stretch>
            <a:fillRect/>
          </a:stretch>
        </p:blipFill>
        <p:spPr>
          <a:xfrm>
            <a:off x="2134672" y="1051560"/>
            <a:ext cx="10360938" cy="6735604"/>
          </a:xfrm>
          <a:prstGeom prst="rect">
            <a:avLst/>
          </a:prstGeom>
        </p:spPr>
      </p:pic>
      <p:sp>
        <p:nvSpPr>
          <p:cNvPr id="5" name="Text 2"/>
          <p:cNvSpPr/>
          <p:nvPr/>
        </p:nvSpPr>
        <p:spPr>
          <a:xfrm>
            <a:off x="2834279" y="4703010"/>
            <a:ext cx="3113211" cy="389151"/>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frontend Pod</a:t>
            </a:r>
            <a:endParaRPr lang="en-US" sz="1350" dirty="0"/>
          </a:p>
        </p:txBody>
      </p:sp>
      <p:sp>
        <p:nvSpPr>
          <p:cNvPr id="6" name="Text 3"/>
          <p:cNvSpPr/>
          <p:nvPr/>
        </p:nvSpPr>
        <p:spPr>
          <a:xfrm>
            <a:off x="6577050" y="2696719"/>
            <a:ext cx="2573588" cy="389152"/>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backend Pod</a:t>
            </a:r>
            <a:endParaRPr lang="en-US" sz="1350" dirty="0"/>
          </a:p>
        </p:txBody>
      </p:sp>
      <p:sp>
        <p:nvSpPr>
          <p:cNvPr id="7" name="Text 4"/>
          <p:cNvSpPr/>
          <p:nvPr/>
        </p:nvSpPr>
        <p:spPr>
          <a:xfrm>
            <a:off x="9593405" y="4675337"/>
            <a:ext cx="2324531" cy="389152"/>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admin Pod</a:t>
            </a:r>
            <a:endParaRPr lang="en-US" sz="1350" dirty="0"/>
          </a:p>
        </p:txBody>
      </p:sp>
      <p:sp>
        <p:nvSpPr>
          <p:cNvPr id="8" name="Text 5"/>
          <p:cNvSpPr/>
          <p:nvPr/>
        </p:nvSpPr>
        <p:spPr>
          <a:xfrm>
            <a:off x="6798434" y="5822901"/>
            <a:ext cx="2186165" cy="778303"/>
          </a:xfrm>
          <a:prstGeom prst="rect">
            <a:avLst/>
          </a:prstGeom>
          <a:noFill/>
          <a:ln/>
        </p:spPr>
        <p:txBody>
          <a:bodyPr wrap="square" lIns="0" tIns="0" rIns="0" bIns="0" rtlCol="0" anchor="t"/>
          <a:lstStyle/>
          <a:p>
            <a:pPr algn="ctr"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Network Policy</a:t>
            </a:r>
            <a:endParaRPr lang="en-US" sz="1350" dirty="0"/>
          </a:p>
        </p:txBody>
      </p:sp>
      <p:sp>
        <p:nvSpPr>
          <p:cNvPr id="9" name="Text 6"/>
          <p:cNvSpPr/>
          <p:nvPr/>
        </p:nvSpPr>
        <p:spPr>
          <a:xfrm>
            <a:off x="396835" y="7898725"/>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This diagram illustrates how Network Policies provide granular control over Pod-to-Pod communication, restricting traffic based on specific criteria.</a:t>
            </a:r>
            <a:endParaRPr lang="en-US" sz="750" dirty="0"/>
          </a:p>
        </p:txBody>
      </p:sp>
      <p:sp>
        <p:nvSpPr>
          <p:cNvPr id="10" name="Text 7"/>
          <p:cNvSpPr/>
          <p:nvPr/>
        </p:nvSpPr>
        <p:spPr>
          <a:xfrm>
            <a:off x="396835" y="8268057"/>
            <a:ext cx="2414588" cy="185976"/>
          </a:xfrm>
          <a:prstGeom prst="rect">
            <a:avLst/>
          </a:prstGeom>
          <a:noFill/>
          <a:ln/>
        </p:spPr>
        <p:txBody>
          <a:bodyPr wrap="none" lIns="0" tIns="0" rIns="0" bIns="0" rtlCol="0" anchor="t"/>
          <a:lstStyle/>
          <a:p>
            <a:pPr algn="l" indent="0" marL="0">
              <a:lnSpc>
                <a:spcPts val="1450"/>
              </a:lnSpc>
              <a:buNone/>
            </a:pPr>
            <a:r>
              <a:rPr lang="en-US" sz="1150" b="1" dirty="0">
                <a:solidFill>
                  <a:srgbClr val="3B4540"/>
                </a:solidFill>
                <a:latin typeface="Fraunces Extra Bold" pitchFamily="34" charset="0"/>
                <a:ea typeface="Fraunces Extra Bold" pitchFamily="34" charset="-122"/>
                <a:cs typeface="Fraunces Extra Bold" pitchFamily="34" charset="-120"/>
              </a:rPr>
              <a:t>Key Aspects of Network Policies</a:t>
            </a:r>
            <a:endParaRPr lang="en-US" sz="1150" dirty="0"/>
          </a:p>
        </p:txBody>
      </p:sp>
      <p:sp>
        <p:nvSpPr>
          <p:cNvPr id="11" name="Shape 8"/>
          <p:cNvSpPr/>
          <p:nvPr/>
        </p:nvSpPr>
        <p:spPr>
          <a:xfrm>
            <a:off x="396835" y="8565594"/>
            <a:ext cx="7501295" cy="641628"/>
          </a:xfrm>
          <a:prstGeom prst="roundRect">
            <a:avLst>
              <a:gd name="adj" fmla="val 13920"/>
            </a:avLst>
          </a:prstGeom>
          <a:solidFill>
            <a:srgbClr val="FAFFFA"/>
          </a:solidFill>
          <a:ln w="15240">
            <a:solidFill>
              <a:srgbClr val="CED9CE"/>
            </a:solidFill>
            <a:prstDash val="solid"/>
          </a:ln>
        </p:spPr>
      </p:sp>
      <p:sp>
        <p:nvSpPr>
          <p:cNvPr id="12" name="Shape 9"/>
          <p:cNvSpPr/>
          <p:nvPr/>
        </p:nvSpPr>
        <p:spPr>
          <a:xfrm>
            <a:off x="396835" y="8565594"/>
            <a:ext cx="60960" cy="641628"/>
          </a:xfrm>
          <a:prstGeom prst="roundRect">
            <a:avLst>
              <a:gd name="adj" fmla="val 146512"/>
            </a:avLst>
          </a:prstGeom>
          <a:solidFill>
            <a:srgbClr val="438951"/>
          </a:solidFill>
          <a:ln/>
        </p:spPr>
      </p:sp>
      <p:sp>
        <p:nvSpPr>
          <p:cNvPr id="13" name="Text 10"/>
          <p:cNvSpPr/>
          <p:nvPr/>
        </p:nvSpPr>
        <p:spPr>
          <a:xfrm>
            <a:off x="572214" y="8680013"/>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405449"/>
                </a:solidFill>
                <a:latin typeface="Fraunces Extra Bold" pitchFamily="34" charset="0"/>
                <a:ea typeface="Fraunces Extra Bold" pitchFamily="34" charset="-122"/>
                <a:cs typeface="Fraunces Extra Bold" pitchFamily="34" charset="-120"/>
              </a:rPr>
              <a:t>Default Openness</a:t>
            </a:r>
            <a:endParaRPr lang="en-US" sz="950" dirty="0"/>
          </a:p>
        </p:txBody>
      </p:sp>
      <p:sp>
        <p:nvSpPr>
          <p:cNvPr id="14" name="Text 11"/>
          <p:cNvSpPr/>
          <p:nvPr/>
        </p:nvSpPr>
        <p:spPr>
          <a:xfrm>
            <a:off x="572214" y="8934212"/>
            <a:ext cx="7211497"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Without policies, all Pods in a cluster can communicate freely, which is often not desirable for security.</a:t>
            </a:r>
            <a:endParaRPr lang="en-US" sz="750" dirty="0"/>
          </a:p>
        </p:txBody>
      </p:sp>
      <p:sp>
        <p:nvSpPr>
          <p:cNvPr id="15" name="Shape 12"/>
          <p:cNvSpPr/>
          <p:nvPr/>
        </p:nvSpPr>
        <p:spPr>
          <a:xfrm>
            <a:off x="396835" y="9306401"/>
            <a:ext cx="7501295" cy="641628"/>
          </a:xfrm>
          <a:prstGeom prst="roundRect">
            <a:avLst>
              <a:gd name="adj" fmla="val 13920"/>
            </a:avLst>
          </a:prstGeom>
          <a:solidFill>
            <a:srgbClr val="FAFFFA"/>
          </a:solidFill>
          <a:ln w="15240">
            <a:solidFill>
              <a:srgbClr val="CED9CE"/>
            </a:solidFill>
            <a:prstDash val="solid"/>
          </a:ln>
        </p:spPr>
      </p:sp>
      <p:sp>
        <p:nvSpPr>
          <p:cNvPr id="16" name="Shape 13"/>
          <p:cNvSpPr/>
          <p:nvPr/>
        </p:nvSpPr>
        <p:spPr>
          <a:xfrm>
            <a:off x="396835" y="9306401"/>
            <a:ext cx="60960" cy="641628"/>
          </a:xfrm>
          <a:prstGeom prst="roundRect">
            <a:avLst>
              <a:gd name="adj" fmla="val 146512"/>
            </a:avLst>
          </a:prstGeom>
          <a:solidFill>
            <a:srgbClr val="438951"/>
          </a:solidFill>
          <a:ln/>
        </p:spPr>
      </p:sp>
      <p:sp>
        <p:nvSpPr>
          <p:cNvPr id="17" name="Text 14"/>
          <p:cNvSpPr/>
          <p:nvPr/>
        </p:nvSpPr>
        <p:spPr>
          <a:xfrm>
            <a:off x="572214" y="9420820"/>
            <a:ext cx="1715929" cy="155019"/>
          </a:xfrm>
          <a:prstGeom prst="rect">
            <a:avLst/>
          </a:prstGeom>
          <a:noFill/>
          <a:ln/>
        </p:spPr>
        <p:txBody>
          <a:bodyPr wrap="none" lIns="0" tIns="0" rIns="0" bIns="0" rtlCol="0" anchor="t"/>
          <a:lstStyle/>
          <a:p>
            <a:pPr algn="l" indent="0" marL="0">
              <a:lnSpc>
                <a:spcPts val="1200"/>
              </a:lnSpc>
              <a:buNone/>
            </a:pPr>
            <a:r>
              <a:rPr lang="en-US" sz="950" b="1" dirty="0">
                <a:solidFill>
                  <a:srgbClr val="405449"/>
                </a:solidFill>
                <a:latin typeface="Fraunces Extra Bold" pitchFamily="34" charset="0"/>
                <a:ea typeface="Fraunces Extra Bold" pitchFamily="34" charset="-122"/>
                <a:cs typeface="Fraunces Extra Bold" pitchFamily="34" charset="-120"/>
              </a:rPr>
              <a:t>Controlled Communication</a:t>
            </a:r>
            <a:endParaRPr lang="en-US" sz="950" dirty="0"/>
          </a:p>
        </p:txBody>
      </p:sp>
      <p:sp>
        <p:nvSpPr>
          <p:cNvPr id="18" name="Text 15"/>
          <p:cNvSpPr/>
          <p:nvPr/>
        </p:nvSpPr>
        <p:spPr>
          <a:xfrm>
            <a:off x="572214" y="9675019"/>
            <a:ext cx="7211497"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Policies allow you to define rules for inbound (ingress) and outbound (egress) traffic for selected Pods.</a:t>
            </a:r>
            <a:endParaRPr lang="en-US" sz="750" dirty="0"/>
          </a:p>
        </p:txBody>
      </p:sp>
      <p:sp>
        <p:nvSpPr>
          <p:cNvPr id="19" name="Shape 16"/>
          <p:cNvSpPr/>
          <p:nvPr/>
        </p:nvSpPr>
        <p:spPr>
          <a:xfrm>
            <a:off x="396835" y="10047208"/>
            <a:ext cx="7501295" cy="641628"/>
          </a:xfrm>
          <a:prstGeom prst="roundRect">
            <a:avLst>
              <a:gd name="adj" fmla="val 13920"/>
            </a:avLst>
          </a:prstGeom>
          <a:solidFill>
            <a:srgbClr val="FAFFFA"/>
          </a:solidFill>
          <a:ln w="15240">
            <a:solidFill>
              <a:srgbClr val="CED9CE"/>
            </a:solidFill>
            <a:prstDash val="solid"/>
          </a:ln>
        </p:spPr>
      </p:sp>
      <p:sp>
        <p:nvSpPr>
          <p:cNvPr id="20" name="Shape 17"/>
          <p:cNvSpPr/>
          <p:nvPr/>
        </p:nvSpPr>
        <p:spPr>
          <a:xfrm>
            <a:off x="396835" y="10047208"/>
            <a:ext cx="60960" cy="641628"/>
          </a:xfrm>
          <a:prstGeom prst="roundRect">
            <a:avLst>
              <a:gd name="adj" fmla="val 146512"/>
            </a:avLst>
          </a:prstGeom>
          <a:solidFill>
            <a:srgbClr val="438951"/>
          </a:solidFill>
          <a:ln/>
        </p:spPr>
      </p:sp>
      <p:sp>
        <p:nvSpPr>
          <p:cNvPr id="21" name="Text 18"/>
          <p:cNvSpPr/>
          <p:nvPr/>
        </p:nvSpPr>
        <p:spPr>
          <a:xfrm>
            <a:off x="572214" y="10161627"/>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405449"/>
                </a:solidFill>
                <a:latin typeface="Fraunces Extra Bold" pitchFamily="34" charset="0"/>
                <a:ea typeface="Fraunces Extra Bold" pitchFamily="34" charset="-122"/>
                <a:cs typeface="Fraunces Extra Bold" pitchFamily="34" charset="-120"/>
              </a:rPr>
              <a:t>Rule Criteria</a:t>
            </a:r>
            <a:endParaRPr lang="en-US" sz="950" dirty="0"/>
          </a:p>
        </p:txBody>
      </p:sp>
      <p:sp>
        <p:nvSpPr>
          <p:cNvPr id="22" name="Text 19"/>
          <p:cNvSpPr/>
          <p:nvPr/>
        </p:nvSpPr>
        <p:spPr>
          <a:xfrm>
            <a:off x="572214" y="10415826"/>
            <a:ext cx="7211497" cy="158591"/>
          </a:xfrm>
          <a:prstGeom prst="rect">
            <a:avLst/>
          </a:prstGeom>
          <a:noFill/>
          <a:ln/>
        </p:spPr>
        <p:txBody>
          <a:bodyPr wrap="non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Rules can be based on Pod </a:t>
            </a:r>
            <a:pPr algn="l" indent="0" marL="0">
              <a:lnSpc>
                <a:spcPts val="1250"/>
              </a:lnSpc>
              <a:buNone/>
            </a:pPr>
            <a:r>
              <a:rPr lang="en-US" sz="750" b="1" dirty="0">
                <a:solidFill>
                  <a:srgbClr val="405449"/>
                </a:solidFill>
                <a:latin typeface="Nobile" pitchFamily="34" charset="0"/>
                <a:ea typeface="Nobile" pitchFamily="34" charset="-122"/>
                <a:cs typeface="Nobile" pitchFamily="34" charset="-120"/>
              </a:rPr>
              <a:t>labels</a:t>
            </a:r>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 </a:t>
            </a:r>
            <a:pPr algn="l" indent="0" marL="0">
              <a:lnSpc>
                <a:spcPts val="1250"/>
              </a:lnSpc>
              <a:buNone/>
            </a:pPr>
            <a:r>
              <a:rPr lang="en-US" sz="750" b="1" dirty="0">
                <a:solidFill>
                  <a:srgbClr val="405449"/>
                </a:solidFill>
                <a:latin typeface="Nobile" pitchFamily="34" charset="0"/>
                <a:ea typeface="Nobile" pitchFamily="34" charset="-122"/>
                <a:cs typeface="Nobile" pitchFamily="34" charset="-120"/>
              </a:rPr>
              <a:t>namespaces</a:t>
            </a:r>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 </a:t>
            </a:r>
            <a:pPr algn="l" indent="0" marL="0">
              <a:lnSpc>
                <a:spcPts val="1250"/>
              </a:lnSpc>
              <a:buNone/>
            </a:pPr>
            <a:r>
              <a:rPr lang="en-US" sz="750" b="1" dirty="0">
                <a:solidFill>
                  <a:srgbClr val="405449"/>
                </a:solidFill>
                <a:latin typeface="Nobile" pitchFamily="34" charset="0"/>
                <a:ea typeface="Nobile" pitchFamily="34" charset="-122"/>
                <a:cs typeface="Nobile" pitchFamily="34" charset="-120"/>
              </a:rPr>
              <a:t>IP ranges</a:t>
            </a:r>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 and specific </a:t>
            </a:r>
            <a:pPr algn="l" indent="0" marL="0">
              <a:lnSpc>
                <a:spcPts val="1250"/>
              </a:lnSpc>
              <a:buNone/>
            </a:pPr>
            <a:r>
              <a:rPr lang="en-US" sz="750" b="1" dirty="0">
                <a:solidFill>
                  <a:srgbClr val="405449"/>
                </a:solidFill>
                <a:latin typeface="Nobile" pitchFamily="34" charset="0"/>
                <a:ea typeface="Nobile" pitchFamily="34" charset="-122"/>
                <a:cs typeface="Nobile" pitchFamily="34" charset="-120"/>
              </a:rPr>
              <a:t>ports</a:t>
            </a:r>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23" name="Shape 20"/>
          <p:cNvSpPr/>
          <p:nvPr/>
        </p:nvSpPr>
        <p:spPr>
          <a:xfrm>
            <a:off x="396835" y="10788015"/>
            <a:ext cx="7501295" cy="800219"/>
          </a:xfrm>
          <a:prstGeom prst="roundRect">
            <a:avLst>
              <a:gd name="adj" fmla="val 11161"/>
            </a:avLst>
          </a:prstGeom>
          <a:solidFill>
            <a:srgbClr val="FAFFFA"/>
          </a:solidFill>
          <a:ln w="15240">
            <a:solidFill>
              <a:srgbClr val="CED9CE"/>
            </a:solidFill>
            <a:prstDash val="solid"/>
          </a:ln>
        </p:spPr>
      </p:sp>
      <p:sp>
        <p:nvSpPr>
          <p:cNvPr id="24" name="Shape 21"/>
          <p:cNvSpPr/>
          <p:nvPr/>
        </p:nvSpPr>
        <p:spPr>
          <a:xfrm>
            <a:off x="396835" y="10788015"/>
            <a:ext cx="60960" cy="800219"/>
          </a:xfrm>
          <a:prstGeom prst="roundRect">
            <a:avLst>
              <a:gd name="adj" fmla="val 146512"/>
            </a:avLst>
          </a:prstGeom>
          <a:solidFill>
            <a:srgbClr val="438951"/>
          </a:solidFill>
          <a:ln/>
        </p:spPr>
      </p:sp>
      <p:sp>
        <p:nvSpPr>
          <p:cNvPr id="25" name="Text 22"/>
          <p:cNvSpPr/>
          <p:nvPr/>
        </p:nvSpPr>
        <p:spPr>
          <a:xfrm>
            <a:off x="572214" y="10902434"/>
            <a:ext cx="1240393" cy="155019"/>
          </a:xfrm>
          <a:prstGeom prst="rect">
            <a:avLst/>
          </a:prstGeom>
          <a:noFill/>
          <a:ln/>
        </p:spPr>
        <p:txBody>
          <a:bodyPr wrap="none" lIns="0" tIns="0" rIns="0" bIns="0" rtlCol="0" anchor="t"/>
          <a:lstStyle/>
          <a:p>
            <a:pPr algn="l" indent="0" marL="0">
              <a:lnSpc>
                <a:spcPts val="1200"/>
              </a:lnSpc>
              <a:buNone/>
            </a:pPr>
            <a:r>
              <a:rPr lang="en-US" sz="950" b="1" dirty="0">
                <a:solidFill>
                  <a:srgbClr val="405449"/>
                </a:solidFill>
                <a:latin typeface="Fraunces Extra Bold" pitchFamily="34" charset="0"/>
                <a:ea typeface="Fraunces Extra Bold" pitchFamily="34" charset="-122"/>
                <a:cs typeface="Fraunces Extra Bold" pitchFamily="34" charset="-120"/>
              </a:rPr>
              <a:t>CNI Requirement</a:t>
            </a:r>
            <a:endParaRPr lang="en-US" sz="950" dirty="0"/>
          </a:p>
        </p:txBody>
      </p:sp>
      <p:sp>
        <p:nvSpPr>
          <p:cNvPr id="26" name="Text 23"/>
          <p:cNvSpPr/>
          <p:nvPr/>
        </p:nvSpPr>
        <p:spPr>
          <a:xfrm>
            <a:off x="572214" y="11156633"/>
            <a:ext cx="7211497" cy="317183"/>
          </a:xfrm>
          <a:prstGeom prst="rect">
            <a:avLst/>
          </a:prstGeom>
          <a:noFill/>
          <a:ln/>
        </p:spPr>
        <p:txBody>
          <a:bodyPr wrap="squar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Network Policies are enforced by the Container Network Interface (CNI) plugin (e.g., Calico, Cilium). Without a supporting CNI, policies will have no effect.</a:t>
            </a:r>
            <a:endParaRPr lang="en-US" sz="750" dirty="0"/>
          </a:p>
        </p:txBody>
      </p:sp>
      <p:sp>
        <p:nvSpPr>
          <p:cNvPr id="27" name="Text 24"/>
          <p:cNvSpPr/>
          <p:nvPr/>
        </p:nvSpPr>
        <p:spPr>
          <a:xfrm>
            <a:off x="8147685" y="8268057"/>
            <a:ext cx="2433042" cy="185976"/>
          </a:xfrm>
          <a:prstGeom prst="rect">
            <a:avLst/>
          </a:prstGeom>
          <a:noFill/>
          <a:ln/>
        </p:spPr>
        <p:txBody>
          <a:bodyPr wrap="none" lIns="0" tIns="0" rIns="0" bIns="0" rtlCol="0" anchor="t"/>
          <a:lstStyle/>
          <a:p>
            <a:pPr algn="l" indent="0" marL="0">
              <a:lnSpc>
                <a:spcPts val="1450"/>
              </a:lnSpc>
              <a:buNone/>
            </a:pPr>
            <a:r>
              <a:rPr lang="en-US" sz="1150" b="1" dirty="0">
                <a:solidFill>
                  <a:srgbClr val="3B4540"/>
                </a:solidFill>
                <a:latin typeface="Fraunces Extra Bold" pitchFamily="34" charset="0"/>
                <a:ea typeface="Fraunces Extra Bold" pitchFamily="34" charset="-122"/>
                <a:cs typeface="Fraunces Extra Bold" pitchFamily="34" charset="-120"/>
              </a:rPr>
              <a:t>Policy Example: Backend Access</a:t>
            </a:r>
            <a:endParaRPr lang="en-US" sz="1150" dirty="0"/>
          </a:p>
        </p:txBody>
      </p:sp>
      <p:sp>
        <p:nvSpPr>
          <p:cNvPr id="28" name="Shape 25"/>
          <p:cNvSpPr/>
          <p:nvPr/>
        </p:nvSpPr>
        <p:spPr>
          <a:xfrm>
            <a:off x="8147685" y="8565594"/>
            <a:ext cx="6093381" cy="2686288"/>
          </a:xfrm>
          <a:prstGeom prst="roundRect">
            <a:avLst>
              <a:gd name="adj" fmla="val 3325"/>
            </a:avLst>
          </a:prstGeom>
          <a:solidFill>
            <a:srgbClr val="EDF2ED"/>
          </a:solidFill>
          <a:ln/>
        </p:spPr>
      </p:sp>
      <p:sp>
        <p:nvSpPr>
          <p:cNvPr id="29" name="Shape 26"/>
          <p:cNvSpPr/>
          <p:nvPr/>
        </p:nvSpPr>
        <p:spPr>
          <a:xfrm>
            <a:off x="8142803" y="8565594"/>
            <a:ext cx="6103144" cy="2686288"/>
          </a:xfrm>
          <a:prstGeom prst="roundRect">
            <a:avLst>
              <a:gd name="adj" fmla="val 554"/>
            </a:avLst>
          </a:prstGeom>
          <a:solidFill>
            <a:srgbClr val="EDF2ED"/>
          </a:solidFill>
          <a:ln/>
        </p:spPr>
      </p:sp>
      <p:sp>
        <p:nvSpPr>
          <p:cNvPr id="30" name="Text 27"/>
          <p:cNvSpPr/>
          <p:nvPr/>
        </p:nvSpPr>
        <p:spPr>
          <a:xfrm>
            <a:off x="8241983" y="8640008"/>
            <a:ext cx="5904786" cy="2537460"/>
          </a:xfrm>
          <a:prstGeom prst="rect">
            <a:avLst/>
          </a:prstGeom>
          <a:noFill/>
          <a:ln/>
        </p:spPr>
        <p:txBody>
          <a:bodyPr wrap="square" lIns="0" tIns="0" rIns="0" bIns="0" rtlCol="0" anchor="t"/>
          <a:lstStyle/>
          <a:p>
            <a:pPr algn="l" indent="0" marL="0">
              <a:lnSpc>
                <a:spcPts val="1250"/>
              </a:lnSpc>
              <a:buNone/>
            </a:pPr>
            <a:r>
              <a:rPr lang="en-US" sz="750" dirty="0">
                <a:solidFill>
                  <a:srgbClr val="405449"/>
                </a:solidFill>
                <a:highlight>
                  <a:srgbClr val="EDF2ED"/>
                </a:highlight>
                <a:latin typeface="Consolas" pitchFamily="34" charset="0"/>
                <a:ea typeface="Consolas" pitchFamily="34" charset="-122"/>
                <a:cs typeface="Consolas" pitchFamily="34" charset="-120"/>
              </a:rPr>
              <a:t>apiVersion: networking.k8s.io/v1kind: NetworkPolicymetadata:  name: backend-policyspec:  podSelector:    matchLabels:      role: backend  ingress:  - from:    - podSelector:        matchLabels:          role: frontend    ports:    - protocol: TCP      port: 80</a:t>
            </a:r>
            <a:endParaRPr lang="en-US" sz="750" dirty="0"/>
          </a:p>
        </p:txBody>
      </p:sp>
      <p:sp>
        <p:nvSpPr>
          <p:cNvPr id="31" name="Text 28"/>
          <p:cNvSpPr/>
          <p:nvPr/>
        </p:nvSpPr>
        <p:spPr>
          <a:xfrm>
            <a:off x="8147685" y="11363444"/>
            <a:ext cx="6093381" cy="332423"/>
          </a:xfrm>
          <a:prstGeom prst="rect">
            <a:avLst/>
          </a:prstGeom>
          <a:noFill/>
          <a:ln/>
        </p:spPr>
        <p:txBody>
          <a:bodyPr wrap="square" lIns="0" tIns="0" rIns="0" bIns="0" rtlCol="0" anchor="t"/>
          <a:lstStyle/>
          <a:p>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This policy specifically allows incoming connections to Pods with the label </a:t>
            </a:r>
            <a:pPr algn="l" indent="0" marL="0">
              <a:lnSpc>
                <a:spcPts val="1250"/>
              </a:lnSpc>
              <a:buNone/>
            </a:pPr>
            <a:r>
              <a:rPr lang="en-US" sz="750" dirty="0">
                <a:solidFill>
                  <a:srgbClr val="405449"/>
                </a:solidFill>
                <a:highlight>
                  <a:srgbClr val="EDF2ED"/>
                </a:highlight>
                <a:latin typeface="Consolas" pitchFamily="34" charset="0"/>
                <a:ea typeface="Consolas" pitchFamily="34" charset="-122"/>
                <a:cs typeface="Consolas" pitchFamily="34" charset="-120"/>
              </a:rPr>
              <a:t>role: backend</a:t>
            </a:r>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 only from Pods labeled </a:t>
            </a:r>
            <a:pPr algn="l" indent="0" marL="0">
              <a:lnSpc>
                <a:spcPts val="1250"/>
              </a:lnSpc>
              <a:buNone/>
            </a:pPr>
            <a:r>
              <a:rPr lang="en-US" sz="750" dirty="0">
                <a:solidFill>
                  <a:srgbClr val="405449"/>
                </a:solidFill>
                <a:highlight>
                  <a:srgbClr val="EDF2ED"/>
                </a:highlight>
                <a:latin typeface="Consolas" pitchFamily="34" charset="0"/>
                <a:ea typeface="Consolas" pitchFamily="34" charset="-122"/>
                <a:cs typeface="Consolas" pitchFamily="34" charset="-120"/>
              </a:rPr>
              <a:t>role: frontend</a:t>
            </a:r>
            <a:pPr algn="l" indent="0" marL="0">
              <a:lnSpc>
                <a:spcPts val="1250"/>
              </a:lnSpc>
              <a:buNone/>
            </a:pPr>
            <a:r>
              <a:rPr lang="en-US" sz="750" dirty="0">
                <a:solidFill>
                  <a:srgbClr val="405449"/>
                </a:solidFill>
                <a:latin typeface="Nobile" pitchFamily="34" charset="0"/>
                <a:ea typeface="Nobile" pitchFamily="34" charset="-122"/>
                <a:cs typeface="Nobile" pitchFamily="34" charset="-120"/>
              </a:rPr>
              <a:t>, and only on TCP port 80. All other incoming traffic to the backend Pods will be blocked.</a:t>
            </a:r>
            <a:endParaRPr lang="en-US" sz="750" dirty="0"/>
          </a:p>
        </p:txBody>
      </p:sp>
      <p:sp>
        <p:nvSpPr>
          <p:cNvPr id="32" name="Shape 29"/>
          <p:cNvSpPr/>
          <p:nvPr/>
        </p:nvSpPr>
        <p:spPr>
          <a:xfrm>
            <a:off x="396835" y="11896725"/>
            <a:ext cx="13836729" cy="738545"/>
          </a:xfrm>
          <a:prstGeom prst="roundRect">
            <a:avLst>
              <a:gd name="adj" fmla="val 12093"/>
            </a:avLst>
          </a:prstGeom>
          <a:solidFill>
            <a:srgbClr val="CCE6D1"/>
          </a:solidFill>
          <a:ln/>
        </p:spPr>
      </p:sp>
      <p:pic>
        <p:nvPicPr>
          <p:cNvPr id="33" name="Image 1" descr="preencoded.png">    </p:cNvPr>
          <p:cNvPicPr>
            <a:picLocks noChangeAspect="1"/>
          </p:cNvPicPr>
          <p:nvPr/>
        </p:nvPicPr>
        <p:blipFill>
          <a:blip r:embed="rId2"/>
          <a:stretch>
            <a:fillRect/>
          </a:stretch>
        </p:blipFill>
        <p:spPr>
          <a:xfrm>
            <a:off x="496014" y="12032932"/>
            <a:ext cx="123944" cy="99179"/>
          </a:xfrm>
          <a:prstGeom prst="rect">
            <a:avLst/>
          </a:prstGeom>
        </p:spPr>
      </p:pic>
      <p:sp>
        <p:nvSpPr>
          <p:cNvPr id="34" name="Text 30"/>
          <p:cNvSpPr/>
          <p:nvPr/>
        </p:nvSpPr>
        <p:spPr>
          <a:xfrm>
            <a:off x="719137" y="12020669"/>
            <a:ext cx="13415248" cy="475774"/>
          </a:xfrm>
          <a:prstGeom prst="rect">
            <a:avLst/>
          </a:prstGeom>
          <a:noFill/>
          <a:ln/>
        </p:spPr>
        <p:txBody>
          <a:bodyPr wrap="square" lIns="0" tIns="0" rIns="0" bIns="0" rtlCol="0" anchor="t"/>
          <a:lstStyle/>
          <a:p>
            <a:pPr algn="l" indent="0" marL="0">
              <a:lnSpc>
                <a:spcPts val="1250"/>
              </a:lnSpc>
              <a:buNone/>
            </a:pPr>
            <a:r>
              <a:rPr lang="en-US" sz="750" dirty="0">
                <a:solidFill>
                  <a:srgbClr val="000000"/>
                </a:solidFill>
                <a:latin typeface="Nobile" pitchFamily="34" charset="0"/>
                <a:ea typeface="Nobile" pitchFamily="34" charset="-122"/>
                <a:cs typeface="Nobile" pitchFamily="34" charset="-120"/>
              </a:rPr>
              <a:t>Speaker Notes: Network Policies are Kubernetes' firewall rules. By default, Kubernetes has an open network where any Pod can communicate with any other Pod. This is convenient but not secure for production environments. Network Policies let you define exactly which Pods can communicate with each other and on which ports. The example shown restricts access to backend Pods so that only frontend Pods can communicate with them on port 80. It's important to note that Network Policies are only enforced if you're using a CNI plugin that supports them, such as Calico or Cilium. If you're using a CNI that doesn't support Network Policies, like Flannel, these rules will be ignored.</a:t>
            </a:r>
            <a:endParaRPr lang="en-US" sz="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570428"/>
            <a:ext cx="9992320" cy="434102"/>
          </a:xfrm>
          <a:prstGeom prst="rect">
            <a:avLst/>
          </a:prstGeom>
          <a:noFill/>
          <a:ln/>
        </p:spPr>
        <p:txBody>
          <a:bodyPr wrap="none" lIns="0" tIns="0" rIns="0" bIns="0" rtlCol="0" anchor="t"/>
          <a:lstStyle/>
          <a:p>
            <a:pPr algn="l" indent="0" marL="0">
              <a:lnSpc>
                <a:spcPts val="3400"/>
              </a:lnSpc>
              <a:buNone/>
            </a:pPr>
            <a:r>
              <a:rPr lang="en-US" sz="2700" b="1" dirty="0">
                <a:solidFill>
                  <a:srgbClr val="3B4540"/>
                </a:solidFill>
                <a:latin typeface="Fraunces Extra Bold" pitchFamily="34" charset="0"/>
                <a:ea typeface="Fraunces Extra Bold" pitchFamily="34" charset="-122"/>
                <a:cs typeface="Fraunces Extra Bold" pitchFamily="34" charset="-120"/>
              </a:rPr>
              <a:t>Lab Exercise: Kubernetes Networking Essentials (15 min)</a:t>
            </a:r>
            <a:endParaRPr lang="en-US" sz="2700" dirty="0"/>
          </a:p>
        </p:txBody>
      </p:sp>
      <p:sp>
        <p:nvSpPr>
          <p:cNvPr id="3" name="Text 1"/>
          <p:cNvSpPr/>
          <p:nvPr/>
        </p:nvSpPr>
        <p:spPr>
          <a:xfrm>
            <a:off x="793790" y="1282303"/>
            <a:ext cx="13042821" cy="222290"/>
          </a:xfrm>
          <a:prstGeom prst="rect">
            <a:avLst/>
          </a:prstGeom>
          <a:noFill/>
          <a:ln/>
        </p:spPr>
        <p:txBody>
          <a:bodyPr wrap="non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This hands-on lab will guide you through key Kubernetes networking concepts, from internal service exposure to external access and policy enforcement.</a:t>
            </a:r>
            <a:endParaRPr lang="en-US" sz="1050" dirty="0"/>
          </a:p>
        </p:txBody>
      </p:sp>
      <p:sp>
        <p:nvSpPr>
          <p:cNvPr id="4" name="Shape 2"/>
          <p:cNvSpPr/>
          <p:nvPr/>
        </p:nvSpPr>
        <p:spPr>
          <a:xfrm>
            <a:off x="793790" y="1660803"/>
            <a:ext cx="4255056" cy="416719"/>
          </a:xfrm>
          <a:prstGeom prst="roundRect">
            <a:avLst>
              <a:gd name="adj" fmla="val 480090"/>
            </a:avLst>
          </a:prstGeom>
          <a:solidFill>
            <a:srgbClr val="E8F3E8"/>
          </a:solidFill>
          <a:ln/>
        </p:spPr>
      </p:sp>
      <p:pic>
        <p:nvPicPr>
          <p:cNvPr id="5" name="Image 0" descr="preencoded.png">    </p:cNvPr>
          <p:cNvPicPr>
            <a:picLocks noChangeAspect="1"/>
          </p:cNvPicPr>
          <p:nvPr/>
        </p:nvPicPr>
        <p:blipFill>
          <a:blip r:embed="rId1"/>
          <a:stretch>
            <a:fillRect/>
          </a:stretch>
        </p:blipFill>
        <p:spPr>
          <a:xfrm>
            <a:off x="2817138" y="1738908"/>
            <a:ext cx="208359" cy="260390"/>
          </a:xfrm>
          <a:prstGeom prst="rect">
            <a:avLst/>
          </a:prstGeom>
        </p:spPr>
      </p:pic>
      <p:sp>
        <p:nvSpPr>
          <p:cNvPr id="6" name="Text 3"/>
          <p:cNvSpPr/>
          <p:nvPr/>
        </p:nvSpPr>
        <p:spPr>
          <a:xfrm>
            <a:off x="932617" y="2216348"/>
            <a:ext cx="3104674" cy="217051"/>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Expose Internal Service (ClusterIP)</a:t>
            </a:r>
            <a:endParaRPr lang="en-US" sz="1350" dirty="0"/>
          </a:p>
        </p:txBody>
      </p:sp>
      <p:sp>
        <p:nvSpPr>
          <p:cNvPr id="7" name="Text 4"/>
          <p:cNvSpPr/>
          <p:nvPr/>
        </p:nvSpPr>
        <p:spPr>
          <a:xfrm>
            <a:off x="932617" y="2516743"/>
            <a:ext cx="3977402" cy="222290"/>
          </a:xfrm>
          <a:prstGeom prst="rect">
            <a:avLst/>
          </a:prstGeom>
          <a:noFill/>
          <a:ln/>
        </p:spPr>
        <p:txBody>
          <a:bodyPr wrap="non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Create a Service accessible only within the cluster.</a:t>
            </a:r>
            <a:endParaRPr lang="en-US" sz="1050" dirty="0"/>
          </a:p>
        </p:txBody>
      </p:sp>
      <p:sp>
        <p:nvSpPr>
          <p:cNvPr id="8" name="Shape 5"/>
          <p:cNvSpPr/>
          <p:nvPr/>
        </p:nvSpPr>
        <p:spPr>
          <a:xfrm>
            <a:off x="932617" y="2895243"/>
            <a:ext cx="3977402" cy="652939"/>
          </a:xfrm>
          <a:prstGeom prst="roundRect">
            <a:avLst>
              <a:gd name="adj" fmla="val 19150"/>
            </a:avLst>
          </a:prstGeom>
          <a:solidFill>
            <a:srgbClr val="EDF2ED"/>
          </a:solidFill>
          <a:ln/>
        </p:spPr>
      </p:sp>
      <p:sp>
        <p:nvSpPr>
          <p:cNvPr id="9" name="Shape 6"/>
          <p:cNvSpPr/>
          <p:nvPr/>
        </p:nvSpPr>
        <p:spPr>
          <a:xfrm>
            <a:off x="925711" y="2895243"/>
            <a:ext cx="3991213" cy="652939"/>
          </a:xfrm>
          <a:prstGeom prst="roundRect">
            <a:avLst>
              <a:gd name="adj" fmla="val 3192"/>
            </a:avLst>
          </a:prstGeom>
          <a:solidFill>
            <a:srgbClr val="EDF2ED"/>
          </a:solidFill>
          <a:ln/>
        </p:spPr>
      </p:sp>
      <p:sp>
        <p:nvSpPr>
          <p:cNvPr id="10" name="Text 7"/>
          <p:cNvSpPr/>
          <p:nvPr/>
        </p:nvSpPr>
        <p:spPr>
          <a:xfrm>
            <a:off x="1064538" y="2999423"/>
            <a:ext cx="3713559" cy="444579"/>
          </a:xfrm>
          <a:prstGeom prst="rect">
            <a:avLst/>
          </a:prstGeom>
          <a:noFill/>
          <a:ln/>
        </p:spPr>
        <p:txBody>
          <a:bodyPr wrap="square" lIns="0" tIns="0" rIns="0" bIns="0" rtlCol="0" anchor="t"/>
          <a:lstStyle/>
          <a:p>
            <a:pPr algn="l" indent="0" marL="0">
              <a:lnSpc>
                <a:spcPts val="1750"/>
              </a:lnSpc>
              <a:buNone/>
            </a:pPr>
            <a:r>
              <a:rPr lang="en-US" sz="1050" dirty="0">
                <a:solidFill>
                  <a:srgbClr val="405449"/>
                </a:solidFill>
                <a:highlight>
                  <a:srgbClr val="EDF2ED"/>
                </a:highlight>
                <a:latin typeface="Consolas" pitchFamily="34" charset="0"/>
                <a:ea typeface="Consolas" pitchFamily="34" charset="-122"/>
                <a:cs typeface="Consolas" pitchFamily="34" charset="-120"/>
              </a:rPr>
              <a:t>kubectl expose deployment nginx --port=80 --type=ClusterIP</a:t>
            </a:r>
            <a:endParaRPr lang="en-US" sz="1050" dirty="0"/>
          </a:p>
        </p:txBody>
      </p:sp>
      <p:sp>
        <p:nvSpPr>
          <p:cNvPr id="11" name="Shape 8"/>
          <p:cNvSpPr/>
          <p:nvPr/>
        </p:nvSpPr>
        <p:spPr>
          <a:xfrm>
            <a:off x="5187672" y="1660803"/>
            <a:ext cx="4255056" cy="416719"/>
          </a:xfrm>
          <a:prstGeom prst="roundRect">
            <a:avLst>
              <a:gd name="adj" fmla="val 480090"/>
            </a:avLst>
          </a:prstGeom>
          <a:solidFill>
            <a:srgbClr val="E8F3E8"/>
          </a:solidFill>
          <a:ln/>
        </p:spPr>
      </p:sp>
      <p:pic>
        <p:nvPicPr>
          <p:cNvPr id="12" name="Image 1" descr="preencoded.png">    </p:cNvPr>
          <p:cNvPicPr>
            <a:picLocks noChangeAspect="1"/>
          </p:cNvPicPr>
          <p:nvPr/>
        </p:nvPicPr>
        <p:blipFill>
          <a:blip r:embed="rId2"/>
          <a:stretch>
            <a:fillRect/>
          </a:stretch>
        </p:blipFill>
        <p:spPr>
          <a:xfrm>
            <a:off x="7211020" y="1738908"/>
            <a:ext cx="208359" cy="260390"/>
          </a:xfrm>
          <a:prstGeom prst="rect">
            <a:avLst/>
          </a:prstGeom>
        </p:spPr>
      </p:pic>
      <p:sp>
        <p:nvSpPr>
          <p:cNvPr id="13" name="Text 9"/>
          <p:cNvSpPr/>
          <p:nvPr/>
        </p:nvSpPr>
        <p:spPr>
          <a:xfrm>
            <a:off x="5326499" y="2216348"/>
            <a:ext cx="3120152" cy="217051"/>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Expose External Service (NodePort)</a:t>
            </a:r>
            <a:endParaRPr lang="en-US" sz="1350" dirty="0"/>
          </a:p>
        </p:txBody>
      </p:sp>
      <p:sp>
        <p:nvSpPr>
          <p:cNvPr id="14" name="Text 10"/>
          <p:cNvSpPr/>
          <p:nvPr/>
        </p:nvSpPr>
        <p:spPr>
          <a:xfrm>
            <a:off x="5326499" y="2516743"/>
            <a:ext cx="3977402" cy="444579"/>
          </a:xfrm>
          <a:prstGeom prst="rect">
            <a:avLst/>
          </a:prstGeom>
          <a:noFill/>
          <a:ln/>
        </p:spPr>
        <p:txBody>
          <a:bodyPr wrap="squar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Change the Service type to make it accessible from outside the cluster via Node IP.</a:t>
            </a:r>
            <a:endParaRPr lang="en-US" sz="1050" dirty="0"/>
          </a:p>
        </p:txBody>
      </p:sp>
      <p:sp>
        <p:nvSpPr>
          <p:cNvPr id="15" name="Shape 11"/>
          <p:cNvSpPr/>
          <p:nvPr/>
        </p:nvSpPr>
        <p:spPr>
          <a:xfrm>
            <a:off x="5326499" y="3117533"/>
            <a:ext cx="3977402" cy="430649"/>
          </a:xfrm>
          <a:prstGeom prst="roundRect">
            <a:avLst>
              <a:gd name="adj" fmla="val 29035"/>
            </a:avLst>
          </a:prstGeom>
          <a:solidFill>
            <a:srgbClr val="EDF2ED"/>
          </a:solidFill>
          <a:ln/>
        </p:spPr>
      </p:sp>
      <p:sp>
        <p:nvSpPr>
          <p:cNvPr id="16" name="Shape 12"/>
          <p:cNvSpPr/>
          <p:nvPr/>
        </p:nvSpPr>
        <p:spPr>
          <a:xfrm>
            <a:off x="5319593" y="3117533"/>
            <a:ext cx="3991213" cy="430649"/>
          </a:xfrm>
          <a:prstGeom prst="roundRect">
            <a:avLst>
              <a:gd name="adj" fmla="val 4839"/>
            </a:avLst>
          </a:prstGeom>
          <a:solidFill>
            <a:srgbClr val="EDF2ED"/>
          </a:solidFill>
          <a:ln/>
        </p:spPr>
      </p:sp>
      <p:sp>
        <p:nvSpPr>
          <p:cNvPr id="17" name="Text 13"/>
          <p:cNvSpPr/>
          <p:nvPr/>
        </p:nvSpPr>
        <p:spPr>
          <a:xfrm>
            <a:off x="5458420" y="3221712"/>
            <a:ext cx="3713559" cy="222290"/>
          </a:xfrm>
          <a:prstGeom prst="rect">
            <a:avLst/>
          </a:prstGeom>
          <a:noFill/>
          <a:ln/>
        </p:spPr>
        <p:txBody>
          <a:bodyPr wrap="none" lIns="0" tIns="0" rIns="0" bIns="0" rtlCol="0" anchor="t"/>
          <a:lstStyle/>
          <a:p>
            <a:pPr algn="l" indent="0" marL="0">
              <a:lnSpc>
                <a:spcPts val="1750"/>
              </a:lnSpc>
              <a:buNone/>
            </a:pPr>
            <a:r>
              <a:rPr lang="en-US" sz="1050" dirty="0">
                <a:solidFill>
                  <a:srgbClr val="405449"/>
                </a:solidFill>
                <a:highlight>
                  <a:srgbClr val="EDF2ED"/>
                </a:highlight>
                <a:latin typeface="Consolas" pitchFamily="34" charset="0"/>
                <a:ea typeface="Consolas" pitchFamily="34" charset="-122"/>
                <a:cs typeface="Consolas" pitchFamily="34" charset="-120"/>
              </a:rPr>
              <a:t>kubectl edit svc nginx</a:t>
            </a:r>
            <a:endParaRPr lang="en-US" sz="1050" dirty="0"/>
          </a:p>
        </p:txBody>
      </p:sp>
      <p:sp>
        <p:nvSpPr>
          <p:cNvPr id="18" name="Text 14"/>
          <p:cNvSpPr/>
          <p:nvPr/>
        </p:nvSpPr>
        <p:spPr>
          <a:xfrm>
            <a:off x="5326499" y="3704392"/>
            <a:ext cx="3977402" cy="237530"/>
          </a:xfrm>
          <a:prstGeom prst="rect">
            <a:avLst/>
          </a:prstGeom>
          <a:noFill/>
          <a:ln/>
        </p:spPr>
        <p:txBody>
          <a:bodyPr wrap="none" lIns="0" tIns="0" rIns="0" bIns="0" rtlCol="0" anchor="t"/>
          <a:lstStyle/>
          <a:p>
            <a:pPr algn="l" indent="0" marL="0">
              <a:lnSpc>
                <a:spcPts val="1750"/>
              </a:lnSpc>
              <a:buNone/>
            </a:pPr>
            <a:r>
              <a:rPr lang="en-US" sz="1050" i="1" dirty="0">
                <a:solidFill>
                  <a:srgbClr val="405449"/>
                </a:solidFill>
                <a:latin typeface="Nobile" pitchFamily="34" charset="0"/>
                <a:ea typeface="Nobile" pitchFamily="34" charset="-122"/>
                <a:cs typeface="Nobile" pitchFamily="34" charset="-120"/>
              </a:rPr>
              <a:t>(Change </a:t>
            </a:r>
            <a:pPr algn="l" indent="0" marL="0">
              <a:lnSpc>
                <a:spcPts val="1750"/>
              </a:lnSpc>
              <a:buNone/>
            </a:pPr>
            <a:r>
              <a:rPr lang="en-US" sz="1050" dirty="0">
                <a:solidFill>
                  <a:srgbClr val="405449"/>
                </a:solidFill>
                <a:highlight>
                  <a:srgbClr val="EDF2ED"/>
                </a:highlight>
                <a:latin typeface="Consolas" pitchFamily="34" charset="0"/>
                <a:ea typeface="Consolas" pitchFamily="34" charset="-122"/>
                <a:cs typeface="Consolas" pitchFamily="34" charset="-120"/>
              </a:rPr>
              <a:t>type</a:t>
            </a:r>
            <a:pPr algn="l" indent="0" marL="0">
              <a:lnSpc>
                <a:spcPts val="1750"/>
              </a:lnSpc>
              <a:buNone/>
            </a:pPr>
            <a:r>
              <a:rPr lang="en-US" sz="1050" i="1" dirty="0">
                <a:solidFill>
                  <a:srgbClr val="405449"/>
                </a:solidFill>
                <a:latin typeface="Nobile" pitchFamily="34" charset="0"/>
                <a:ea typeface="Nobile" pitchFamily="34" charset="-122"/>
                <a:cs typeface="Nobile" pitchFamily="34" charset="-120"/>
              </a:rPr>
              <a:t> field to "NodePort")</a:t>
            </a:r>
            <a:endParaRPr lang="en-US" sz="1050" dirty="0"/>
          </a:p>
        </p:txBody>
      </p:sp>
      <p:sp>
        <p:nvSpPr>
          <p:cNvPr id="19" name="Shape 15"/>
          <p:cNvSpPr/>
          <p:nvPr/>
        </p:nvSpPr>
        <p:spPr>
          <a:xfrm>
            <a:off x="9581555" y="1660803"/>
            <a:ext cx="4255056" cy="416719"/>
          </a:xfrm>
          <a:prstGeom prst="roundRect">
            <a:avLst>
              <a:gd name="adj" fmla="val 480090"/>
            </a:avLst>
          </a:prstGeom>
          <a:solidFill>
            <a:srgbClr val="E8F3E8"/>
          </a:solidFill>
          <a:ln/>
        </p:spPr>
      </p:sp>
      <p:pic>
        <p:nvPicPr>
          <p:cNvPr id="20" name="Image 2" descr="preencoded.png">    </p:cNvPr>
          <p:cNvPicPr>
            <a:picLocks noChangeAspect="1"/>
          </p:cNvPicPr>
          <p:nvPr/>
        </p:nvPicPr>
        <p:blipFill>
          <a:blip r:embed="rId3"/>
          <a:stretch>
            <a:fillRect/>
          </a:stretch>
        </p:blipFill>
        <p:spPr>
          <a:xfrm>
            <a:off x="11604903" y="1738908"/>
            <a:ext cx="208359" cy="260390"/>
          </a:xfrm>
          <a:prstGeom prst="rect">
            <a:avLst/>
          </a:prstGeom>
        </p:spPr>
      </p:pic>
      <p:sp>
        <p:nvSpPr>
          <p:cNvPr id="21" name="Text 16"/>
          <p:cNvSpPr/>
          <p:nvPr/>
        </p:nvSpPr>
        <p:spPr>
          <a:xfrm>
            <a:off x="9720382" y="2216348"/>
            <a:ext cx="3060978" cy="217051"/>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Deploy Ingress for External Access</a:t>
            </a:r>
            <a:endParaRPr lang="en-US" sz="1350" dirty="0"/>
          </a:p>
        </p:txBody>
      </p:sp>
      <p:sp>
        <p:nvSpPr>
          <p:cNvPr id="22" name="Text 17"/>
          <p:cNvSpPr/>
          <p:nvPr/>
        </p:nvSpPr>
        <p:spPr>
          <a:xfrm>
            <a:off x="9720382" y="2516743"/>
            <a:ext cx="3977402" cy="444579"/>
          </a:xfrm>
          <a:prstGeom prst="rect">
            <a:avLst/>
          </a:prstGeom>
          <a:noFill/>
          <a:ln/>
        </p:spPr>
        <p:txBody>
          <a:bodyPr wrap="squar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Apply the Ingress YAML (from Slide 7) to route external traffic.</a:t>
            </a:r>
            <a:endParaRPr lang="en-US" sz="1050" dirty="0"/>
          </a:p>
        </p:txBody>
      </p:sp>
      <p:sp>
        <p:nvSpPr>
          <p:cNvPr id="23" name="Shape 18"/>
          <p:cNvSpPr/>
          <p:nvPr/>
        </p:nvSpPr>
        <p:spPr>
          <a:xfrm>
            <a:off x="9720382" y="3117533"/>
            <a:ext cx="3977402" cy="430649"/>
          </a:xfrm>
          <a:prstGeom prst="roundRect">
            <a:avLst>
              <a:gd name="adj" fmla="val 29035"/>
            </a:avLst>
          </a:prstGeom>
          <a:solidFill>
            <a:srgbClr val="EDF2ED"/>
          </a:solidFill>
          <a:ln/>
        </p:spPr>
      </p:sp>
      <p:sp>
        <p:nvSpPr>
          <p:cNvPr id="24" name="Shape 19"/>
          <p:cNvSpPr/>
          <p:nvPr/>
        </p:nvSpPr>
        <p:spPr>
          <a:xfrm>
            <a:off x="9713476" y="3117533"/>
            <a:ext cx="3991213" cy="430649"/>
          </a:xfrm>
          <a:prstGeom prst="roundRect">
            <a:avLst>
              <a:gd name="adj" fmla="val 4839"/>
            </a:avLst>
          </a:prstGeom>
          <a:solidFill>
            <a:srgbClr val="EDF2ED"/>
          </a:solidFill>
          <a:ln/>
        </p:spPr>
      </p:sp>
      <p:sp>
        <p:nvSpPr>
          <p:cNvPr id="25" name="Text 20"/>
          <p:cNvSpPr/>
          <p:nvPr/>
        </p:nvSpPr>
        <p:spPr>
          <a:xfrm>
            <a:off x="9852303" y="3221712"/>
            <a:ext cx="3713559" cy="222290"/>
          </a:xfrm>
          <a:prstGeom prst="rect">
            <a:avLst/>
          </a:prstGeom>
          <a:noFill/>
          <a:ln/>
        </p:spPr>
        <p:txBody>
          <a:bodyPr wrap="none" lIns="0" tIns="0" rIns="0" bIns="0" rtlCol="0" anchor="t"/>
          <a:lstStyle/>
          <a:p>
            <a:pPr algn="l" indent="0" marL="0">
              <a:lnSpc>
                <a:spcPts val="1750"/>
              </a:lnSpc>
              <a:buNone/>
            </a:pPr>
            <a:r>
              <a:rPr lang="en-US" sz="1050" dirty="0">
                <a:solidFill>
                  <a:srgbClr val="405449"/>
                </a:solidFill>
                <a:highlight>
                  <a:srgbClr val="EDF2ED"/>
                </a:highlight>
                <a:latin typeface="Consolas" pitchFamily="34" charset="0"/>
                <a:ea typeface="Consolas" pitchFamily="34" charset="-122"/>
                <a:cs typeface="Consolas" pitchFamily="34" charset="-120"/>
              </a:rPr>
              <a:t>curl -H "Host: example.com" http://&lt;node-ip&gt;</a:t>
            </a:r>
            <a:endParaRPr lang="en-US" sz="1050" dirty="0"/>
          </a:p>
        </p:txBody>
      </p:sp>
      <p:sp>
        <p:nvSpPr>
          <p:cNvPr id="26" name="Shape 21"/>
          <p:cNvSpPr/>
          <p:nvPr/>
        </p:nvSpPr>
        <p:spPr>
          <a:xfrm>
            <a:off x="793790" y="4219575"/>
            <a:ext cx="4255056" cy="416719"/>
          </a:xfrm>
          <a:prstGeom prst="roundRect">
            <a:avLst>
              <a:gd name="adj" fmla="val 480090"/>
            </a:avLst>
          </a:prstGeom>
          <a:solidFill>
            <a:srgbClr val="E8F3E8"/>
          </a:solidFill>
          <a:ln/>
        </p:spPr>
      </p:sp>
      <p:pic>
        <p:nvPicPr>
          <p:cNvPr id="27" name="Image 3" descr="preencoded.png">    </p:cNvPr>
          <p:cNvPicPr>
            <a:picLocks noChangeAspect="1"/>
          </p:cNvPicPr>
          <p:nvPr/>
        </p:nvPicPr>
        <p:blipFill>
          <a:blip r:embed="rId4"/>
          <a:stretch>
            <a:fillRect/>
          </a:stretch>
        </p:blipFill>
        <p:spPr>
          <a:xfrm>
            <a:off x="2817138" y="4297680"/>
            <a:ext cx="208359" cy="260390"/>
          </a:xfrm>
          <a:prstGeom prst="rect">
            <a:avLst/>
          </a:prstGeom>
        </p:spPr>
      </p:pic>
      <p:sp>
        <p:nvSpPr>
          <p:cNvPr id="28" name="Text 22"/>
          <p:cNvSpPr/>
          <p:nvPr/>
        </p:nvSpPr>
        <p:spPr>
          <a:xfrm>
            <a:off x="932617" y="4775121"/>
            <a:ext cx="2703552" cy="217051"/>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Verify Service Discovery (DNS)</a:t>
            </a:r>
            <a:endParaRPr lang="en-US" sz="1350" dirty="0"/>
          </a:p>
        </p:txBody>
      </p:sp>
      <p:sp>
        <p:nvSpPr>
          <p:cNvPr id="29" name="Text 23"/>
          <p:cNvSpPr/>
          <p:nvPr/>
        </p:nvSpPr>
        <p:spPr>
          <a:xfrm>
            <a:off x="932617" y="5075515"/>
            <a:ext cx="3977402" cy="444579"/>
          </a:xfrm>
          <a:prstGeom prst="rect">
            <a:avLst/>
          </a:prstGeom>
          <a:noFill/>
          <a:ln/>
        </p:spPr>
        <p:txBody>
          <a:bodyPr wrap="squar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Confirm CoreDNS resolves Service names correctly from within a Pod.</a:t>
            </a:r>
            <a:endParaRPr lang="en-US" sz="1050" dirty="0"/>
          </a:p>
        </p:txBody>
      </p:sp>
      <p:sp>
        <p:nvSpPr>
          <p:cNvPr id="30" name="Shape 24"/>
          <p:cNvSpPr/>
          <p:nvPr/>
        </p:nvSpPr>
        <p:spPr>
          <a:xfrm>
            <a:off x="932617" y="5676305"/>
            <a:ext cx="3977402" cy="430649"/>
          </a:xfrm>
          <a:prstGeom prst="roundRect">
            <a:avLst>
              <a:gd name="adj" fmla="val 29035"/>
            </a:avLst>
          </a:prstGeom>
          <a:solidFill>
            <a:srgbClr val="EDF2ED"/>
          </a:solidFill>
          <a:ln/>
        </p:spPr>
      </p:sp>
      <p:sp>
        <p:nvSpPr>
          <p:cNvPr id="31" name="Shape 25"/>
          <p:cNvSpPr/>
          <p:nvPr/>
        </p:nvSpPr>
        <p:spPr>
          <a:xfrm>
            <a:off x="925711" y="5676305"/>
            <a:ext cx="3991213" cy="430649"/>
          </a:xfrm>
          <a:prstGeom prst="roundRect">
            <a:avLst>
              <a:gd name="adj" fmla="val 4839"/>
            </a:avLst>
          </a:prstGeom>
          <a:solidFill>
            <a:srgbClr val="EDF2ED"/>
          </a:solidFill>
          <a:ln/>
        </p:spPr>
      </p:sp>
      <p:sp>
        <p:nvSpPr>
          <p:cNvPr id="32" name="Text 26"/>
          <p:cNvSpPr/>
          <p:nvPr/>
        </p:nvSpPr>
        <p:spPr>
          <a:xfrm>
            <a:off x="1064538" y="5780484"/>
            <a:ext cx="3713559" cy="222290"/>
          </a:xfrm>
          <a:prstGeom prst="rect">
            <a:avLst/>
          </a:prstGeom>
          <a:noFill/>
          <a:ln/>
        </p:spPr>
        <p:txBody>
          <a:bodyPr wrap="none" lIns="0" tIns="0" rIns="0" bIns="0" rtlCol="0" anchor="t"/>
          <a:lstStyle/>
          <a:p>
            <a:pPr algn="l" indent="0" marL="0">
              <a:lnSpc>
                <a:spcPts val="1750"/>
              </a:lnSpc>
              <a:buNone/>
            </a:pPr>
            <a:r>
              <a:rPr lang="en-US" sz="1050" dirty="0">
                <a:solidFill>
                  <a:srgbClr val="405449"/>
                </a:solidFill>
                <a:highlight>
                  <a:srgbClr val="EDF2ED"/>
                </a:highlight>
                <a:latin typeface="Consolas" pitchFamily="34" charset="0"/>
                <a:ea typeface="Consolas" pitchFamily="34" charset="-122"/>
                <a:cs typeface="Consolas" pitchFamily="34" charset="-120"/>
              </a:rPr>
              <a:t>kubectl exec -it &lt;pod&gt; -- nslookup nginx-svc</a:t>
            </a:r>
            <a:endParaRPr lang="en-US" sz="1050" dirty="0"/>
          </a:p>
        </p:txBody>
      </p:sp>
      <p:sp>
        <p:nvSpPr>
          <p:cNvPr id="33" name="Shape 27"/>
          <p:cNvSpPr/>
          <p:nvPr/>
        </p:nvSpPr>
        <p:spPr>
          <a:xfrm>
            <a:off x="5187672" y="4219575"/>
            <a:ext cx="4255056" cy="416719"/>
          </a:xfrm>
          <a:prstGeom prst="roundRect">
            <a:avLst>
              <a:gd name="adj" fmla="val 480090"/>
            </a:avLst>
          </a:prstGeom>
          <a:solidFill>
            <a:srgbClr val="E8F3E8"/>
          </a:solidFill>
          <a:ln/>
        </p:spPr>
      </p:sp>
      <p:pic>
        <p:nvPicPr>
          <p:cNvPr id="34" name="Image 4" descr="preencoded.png">    </p:cNvPr>
          <p:cNvPicPr>
            <a:picLocks noChangeAspect="1"/>
          </p:cNvPicPr>
          <p:nvPr/>
        </p:nvPicPr>
        <p:blipFill>
          <a:blip r:embed="rId5"/>
          <a:stretch>
            <a:fillRect/>
          </a:stretch>
        </p:blipFill>
        <p:spPr>
          <a:xfrm>
            <a:off x="7211020" y="4297680"/>
            <a:ext cx="208359" cy="260390"/>
          </a:xfrm>
          <a:prstGeom prst="rect">
            <a:avLst/>
          </a:prstGeom>
        </p:spPr>
      </p:pic>
      <p:sp>
        <p:nvSpPr>
          <p:cNvPr id="35" name="Text 28"/>
          <p:cNvSpPr/>
          <p:nvPr/>
        </p:nvSpPr>
        <p:spPr>
          <a:xfrm>
            <a:off x="5326499" y="4775121"/>
            <a:ext cx="2363391" cy="217051"/>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Implement Network Policy</a:t>
            </a:r>
            <a:endParaRPr lang="en-US" sz="1350" dirty="0"/>
          </a:p>
        </p:txBody>
      </p:sp>
      <p:sp>
        <p:nvSpPr>
          <p:cNvPr id="36" name="Text 29"/>
          <p:cNvSpPr/>
          <p:nvPr/>
        </p:nvSpPr>
        <p:spPr>
          <a:xfrm>
            <a:off x="5326499" y="5075515"/>
            <a:ext cx="3977402" cy="444579"/>
          </a:xfrm>
          <a:prstGeom prst="rect">
            <a:avLst/>
          </a:prstGeom>
          <a:noFill/>
          <a:ln/>
        </p:spPr>
        <p:txBody>
          <a:bodyPr wrap="squar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Create a policy to restrict backend Pod traffic to frontend Pods only.</a:t>
            </a:r>
            <a:endParaRPr lang="en-US" sz="1050" dirty="0"/>
          </a:p>
        </p:txBody>
      </p:sp>
      <p:sp>
        <p:nvSpPr>
          <p:cNvPr id="37" name="Text 30"/>
          <p:cNvSpPr/>
          <p:nvPr/>
        </p:nvSpPr>
        <p:spPr>
          <a:xfrm>
            <a:off x="5326499" y="5603438"/>
            <a:ext cx="3977402" cy="222290"/>
          </a:xfrm>
          <a:prstGeom prst="rect">
            <a:avLst/>
          </a:prstGeom>
          <a:noFill/>
          <a:ln/>
        </p:spPr>
        <p:txBody>
          <a:bodyPr wrap="none" lIns="0" tIns="0" rIns="0" bIns="0" rtlCol="0" anchor="t"/>
          <a:lstStyle/>
          <a:p>
            <a:pPr algn="l" indent="0" marL="0">
              <a:lnSpc>
                <a:spcPts val="1750"/>
              </a:lnSpc>
              <a:buNone/>
            </a:pPr>
            <a:r>
              <a:rPr lang="en-US" sz="1050" i="1" dirty="0">
                <a:solidFill>
                  <a:srgbClr val="405449"/>
                </a:solidFill>
                <a:latin typeface="Nobile" pitchFamily="34" charset="0"/>
                <a:ea typeface="Nobile" pitchFamily="34" charset="-122"/>
                <a:cs typeface="Nobile" pitchFamily="34" charset="-120"/>
              </a:rPr>
              <a:t>(Requires Pods with appropriate labels for testing)</a:t>
            </a:r>
            <a:endParaRPr lang="en-US" sz="1050" dirty="0"/>
          </a:p>
        </p:txBody>
      </p:sp>
      <p:sp>
        <p:nvSpPr>
          <p:cNvPr id="38" name="Shape 31"/>
          <p:cNvSpPr/>
          <p:nvPr/>
        </p:nvSpPr>
        <p:spPr>
          <a:xfrm>
            <a:off x="793790" y="6401991"/>
            <a:ext cx="13042821" cy="1257062"/>
          </a:xfrm>
          <a:prstGeom prst="roundRect">
            <a:avLst>
              <a:gd name="adj" fmla="val 9947"/>
            </a:avLst>
          </a:prstGeom>
          <a:solidFill>
            <a:srgbClr val="CCE6D1"/>
          </a:solidFill>
          <a:ln/>
        </p:spPr>
      </p:sp>
      <p:pic>
        <p:nvPicPr>
          <p:cNvPr id="39" name="Image 5" descr="preencoded.png">    </p:cNvPr>
          <p:cNvPicPr>
            <a:picLocks noChangeAspect="1"/>
          </p:cNvPicPr>
          <p:nvPr/>
        </p:nvPicPr>
        <p:blipFill>
          <a:blip r:embed="rId6"/>
          <a:stretch>
            <a:fillRect/>
          </a:stretch>
        </p:blipFill>
        <p:spPr>
          <a:xfrm>
            <a:off x="932617" y="6598682"/>
            <a:ext cx="173593" cy="138827"/>
          </a:xfrm>
          <a:prstGeom prst="rect">
            <a:avLst/>
          </a:prstGeom>
        </p:spPr>
      </p:pic>
      <p:sp>
        <p:nvSpPr>
          <p:cNvPr id="40" name="Text 32"/>
          <p:cNvSpPr/>
          <p:nvPr/>
        </p:nvSpPr>
        <p:spPr>
          <a:xfrm>
            <a:off x="1245037" y="6575465"/>
            <a:ext cx="12452747" cy="889159"/>
          </a:xfrm>
          <a:prstGeom prst="rect">
            <a:avLst/>
          </a:prstGeom>
          <a:noFill/>
          <a:ln/>
        </p:spPr>
        <p:txBody>
          <a:bodyPr wrap="square" lIns="0" tIns="0" rIns="0" bIns="0" rtlCol="0" anchor="t"/>
          <a:lstStyle/>
          <a:p>
            <a:pPr algn="l" indent="0" marL="0">
              <a:lnSpc>
                <a:spcPts val="1750"/>
              </a:lnSpc>
              <a:buNone/>
            </a:pPr>
            <a:r>
              <a:rPr lang="en-US" sz="1050" dirty="0">
                <a:solidFill>
                  <a:srgbClr val="000000"/>
                </a:solidFill>
                <a:latin typeface="Nobile" pitchFamily="34" charset="0"/>
                <a:ea typeface="Nobile" pitchFamily="34" charset="-122"/>
                <a:cs typeface="Nobile" pitchFamily="34" charset="-120"/>
              </a:rPr>
              <a:t>Speaker Notes: Now it's time to put theory into practice with this hands-on lab. We'll work through creating different types of Services, deploying an Ingress resource, verifying DNS resolution, and applying Network Policies. The NGINX Ingress Controller has been pre-installed in your lab environment to save time. When testing the Ingress, you'll need to use the Host header since we're accessing it directly by IP. For the Network Policy exercise, you'll need to create Pods with appropriate labels to test that the policy is working correctly. I'll be walking around to help if you encounter any issues during the lab.</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028343"/>
            <a:ext cx="7418784" cy="403146"/>
          </a:xfrm>
          <a:prstGeom prst="rect">
            <a:avLst/>
          </a:prstGeom>
          <a:noFill/>
          <a:ln/>
        </p:spPr>
        <p:txBody>
          <a:bodyPr wrap="none" lIns="0" tIns="0" rIns="0" bIns="0" rtlCol="0" anchor="t"/>
          <a:lstStyle/>
          <a:p>
            <a:pPr algn="l" indent="0" marL="0">
              <a:lnSpc>
                <a:spcPts val="3150"/>
              </a:lnSpc>
              <a:buNone/>
            </a:pPr>
            <a:r>
              <a:rPr lang="en-US" sz="2500" b="1" dirty="0">
                <a:solidFill>
                  <a:srgbClr val="3B4540"/>
                </a:solidFill>
                <a:latin typeface="Fraunces Extra Bold" pitchFamily="34" charset="0"/>
                <a:ea typeface="Fraunces Extra Bold" pitchFamily="34" charset="-122"/>
                <a:cs typeface="Fraunces Extra Bold" pitchFamily="34" charset="-120"/>
              </a:rPr>
              <a:t>Summary: Kubernetes Networking Essentials</a:t>
            </a:r>
            <a:endParaRPr lang="en-US" sz="2500" dirty="0"/>
          </a:p>
        </p:txBody>
      </p:sp>
      <p:pic>
        <p:nvPicPr>
          <p:cNvPr id="3" name="Image 0" descr="preencoded.png">    </p:cNvPr>
          <p:cNvPicPr>
            <a:picLocks noChangeAspect="1"/>
          </p:cNvPicPr>
          <p:nvPr/>
        </p:nvPicPr>
        <p:blipFill>
          <a:blip r:embed="rId1"/>
          <a:stretch>
            <a:fillRect/>
          </a:stretch>
        </p:blipFill>
        <p:spPr>
          <a:xfrm>
            <a:off x="793790" y="1769983"/>
            <a:ext cx="644962" cy="794742"/>
          </a:xfrm>
          <a:prstGeom prst="rect">
            <a:avLst/>
          </a:prstGeom>
        </p:spPr>
      </p:pic>
      <p:sp>
        <p:nvSpPr>
          <p:cNvPr id="4" name="Text 1"/>
          <p:cNvSpPr/>
          <p:nvPr/>
        </p:nvSpPr>
        <p:spPr>
          <a:xfrm>
            <a:off x="1567696" y="1898928"/>
            <a:ext cx="1864043" cy="201454"/>
          </a:xfrm>
          <a:prstGeom prst="rect">
            <a:avLst/>
          </a:prstGeom>
          <a:noFill/>
          <a:ln/>
        </p:spPr>
        <p:txBody>
          <a:bodyPr wrap="none" lIns="0" tIns="0" rIns="0" bIns="0" rtlCol="0" anchor="t"/>
          <a:lstStyle/>
          <a:p>
            <a:pPr algn="l" indent="0" marL="0">
              <a:lnSpc>
                <a:spcPts val="1550"/>
              </a:lnSpc>
              <a:buNone/>
            </a:pPr>
            <a:r>
              <a:rPr lang="en-US" sz="1250" b="1" dirty="0">
                <a:solidFill>
                  <a:srgbClr val="405449"/>
                </a:solidFill>
                <a:latin typeface="Fraunces Extra Bold" pitchFamily="34" charset="0"/>
                <a:ea typeface="Fraunces Extra Bold" pitchFamily="34" charset="-122"/>
                <a:cs typeface="Fraunces Extra Bold" pitchFamily="34" charset="-120"/>
              </a:rPr>
              <a:t>Flat Networking Model</a:t>
            </a:r>
            <a:endParaRPr lang="en-US" sz="1250" dirty="0"/>
          </a:p>
        </p:txBody>
      </p:sp>
      <p:sp>
        <p:nvSpPr>
          <p:cNvPr id="5" name="Text 2"/>
          <p:cNvSpPr/>
          <p:nvPr/>
        </p:nvSpPr>
        <p:spPr>
          <a:xfrm>
            <a:off x="1567696" y="2229326"/>
            <a:ext cx="6258044" cy="206454"/>
          </a:xfrm>
          <a:prstGeom prst="rect">
            <a:avLst/>
          </a:prstGeom>
          <a:noFill/>
          <a:ln/>
        </p:spPr>
        <p:txBody>
          <a:bodyPr wrap="non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Every Pod gets a unique IP address, enabling direct communication across nodes without NAT.</a:t>
            </a:r>
            <a:endParaRPr lang="en-US" sz="1000" dirty="0"/>
          </a:p>
        </p:txBody>
      </p:sp>
      <p:pic>
        <p:nvPicPr>
          <p:cNvPr id="6" name="Image 1" descr="preencoded.png">    </p:cNvPr>
          <p:cNvPicPr>
            <a:picLocks noChangeAspect="1"/>
          </p:cNvPicPr>
          <p:nvPr/>
        </p:nvPicPr>
        <p:blipFill>
          <a:blip r:embed="rId2"/>
          <a:stretch>
            <a:fillRect/>
          </a:stretch>
        </p:blipFill>
        <p:spPr>
          <a:xfrm>
            <a:off x="793790" y="2564725"/>
            <a:ext cx="644962" cy="794742"/>
          </a:xfrm>
          <a:prstGeom prst="rect">
            <a:avLst/>
          </a:prstGeom>
        </p:spPr>
      </p:pic>
      <p:sp>
        <p:nvSpPr>
          <p:cNvPr id="7" name="Text 3"/>
          <p:cNvSpPr/>
          <p:nvPr/>
        </p:nvSpPr>
        <p:spPr>
          <a:xfrm>
            <a:off x="1567696" y="2693670"/>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05449"/>
                </a:solidFill>
                <a:latin typeface="Fraunces Extra Bold" pitchFamily="34" charset="0"/>
                <a:ea typeface="Fraunces Extra Bold" pitchFamily="34" charset="-122"/>
                <a:cs typeface="Fraunces Extra Bold" pitchFamily="34" charset="-120"/>
              </a:rPr>
              <a:t>Services</a:t>
            </a:r>
            <a:endParaRPr lang="en-US" sz="1250" dirty="0"/>
          </a:p>
        </p:txBody>
      </p:sp>
      <p:sp>
        <p:nvSpPr>
          <p:cNvPr id="8" name="Text 4"/>
          <p:cNvSpPr/>
          <p:nvPr/>
        </p:nvSpPr>
        <p:spPr>
          <a:xfrm>
            <a:off x="1567696" y="3024068"/>
            <a:ext cx="6258044" cy="206454"/>
          </a:xfrm>
          <a:prstGeom prst="rect">
            <a:avLst/>
          </a:prstGeom>
          <a:noFill/>
          <a:ln/>
        </p:spPr>
        <p:txBody>
          <a:bodyPr wrap="non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Abstracts Pods with stable endpoints: ClusterIP (internal), NodePort, and LoadBalancer (external).</a:t>
            </a:r>
            <a:endParaRPr lang="en-US" sz="1000" dirty="0"/>
          </a:p>
        </p:txBody>
      </p:sp>
      <p:pic>
        <p:nvPicPr>
          <p:cNvPr id="9" name="Image 2" descr="preencoded.png">    </p:cNvPr>
          <p:cNvPicPr>
            <a:picLocks noChangeAspect="1"/>
          </p:cNvPicPr>
          <p:nvPr/>
        </p:nvPicPr>
        <p:blipFill>
          <a:blip r:embed="rId3"/>
          <a:stretch>
            <a:fillRect/>
          </a:stretch>
        </p:blipFill>
        <p:spPr>
          <a:xfrm>
            <a:off x="793790" y="3359468"/>
            <a:ext cx="644962" cy="794742"/>
          </a:xfrm>
          <a:prstGeom prst="rect">
            <a:avLst/>
          </a:prstGeom>
        </p:spPr>
      </p:pic>
      <p:sp>
        <p:nvSpPr>
          <p:cNvPr id="10" name="Text 5"/>
          <p:cNvSpPr/>
          <p:nvPr/>
        </p:nvSpPr>
        <p:spPr>
          <a:xfrm>
            <a:off x="1567696" y="3488412"/>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05449"/>
                </a:solidFill>
                <a:latin typeface="Fraunces Extra Bold" pitchFamily="34" charset="0"/>
                <a:ea typeface="Fraunces Extra Bold" pitchFamily="34" charset="-122"/>
                <a:cs typeface="Fraunces Extra Bold" pitchFamily="34" charset="-120"/>
              </a:rPr>
              <a:t>Ingress</a:t>
            </a:r>
            <a:endParaRPr lang="en-US" sz="1250" dirty="0"/>
          </a:p>
        </p:txBody>
      </p:sp>
      <p:sp>
        <p:nvSpPr>
          <p:cNvPr id="11" name="Text 6"/>
          <p:cNvSpPr/>
          <p:nvPr/>
        </p:nvSpPr>
        <p:spPr>
          <a:xfrm>
            <a:off x="1567696" y="3818811"/>
            <a:ext cx="6258044" cy="206454"/>
          </a:xfrm>
          <a:prstGeom prst="rect">
            <a:avLst/>
          </a:prstGeom>
          <a:noFill/>
          <a:ln/>
        </p:spPr>
        <p:txBody>
          <a:bodyPr wrap="non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Manages external access to services within the cluster via advanced HTTP/HTTPS routing rules.</a:t>
            </a:r>
            <a:endParaRPr lang="en-US" sz="1000" dirty="0"/>
          </a:p>
        </p:txBody>
      </p:sp>
      <p:pic>
        <p:nvPicPr>
          <p:cNvPr id="12" name="Image 3" descr="preencoded.png">    </p:cNvPr>
          <p:cNvPicPr>
            <a:picLocks noChangeAspect="1"/>
          </p:cNvPicPr>
          <p:nvPr/>
        </p:nvPicPr>
        <p:blipFill>
          <a:blip r:embed="rId4"/>
          <a:stretch>
            <a:fillRect/>
          </a:stretch>
        </p:blipFill>
        <p:spPr>
          <a:xfrm>
            <a:off x="793790" y="4154210"/>
            <a:ext cx="644962" cy="794742"/>
          </a:xfrm>
          <a:prstGeom prst="rect">
            <a:avLst/>
          </a:prstGeom>
        </p:spPr>
      </p:pic>
      <p:sp>
        <p:nvSpPr>
          <p:cNvPr id="13" name="Text 7"/>
          <p:cNvSpPr/>
          <p:nvPr/>
        </p:nvSpPr>
        <p:spPr>
          <a:xfrm>
            <a:off x="1567696" y="4283154"/>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05449"/>
                </a:solidFill>
                <a:latin typeface="Fraunces Extra Bold" pitchFamily="34" charset="0"/>
                <a:ea typeface="Fraunces Extra Bold" pitchFamily="34" charset="-122"/>
                <a:cs typeface="Fraunces Extra Bold" pitchFamily="34" charset="-120"/>
              </a:rPr>
              <a:t>CoreDNS</a:t>
            </a:r>
            <a:endParaRPr lang="en-US" sz="1250" dirty="0"/>
          </a:p>
        </p:txBody>
      </p:sp>
      <p:sp>
        <p:nvSpPr>
          <p:cNvPr id="14" name="Text 8"/>
          <p:cNvSpPr/>
          <p:nvPr/>
        </p:nvSpPr>
        <p:spPr>
          <a:xfrm>
            <a:off x="1567696" y="4613553"/>
            <a:ext cx="6258044" cy="206454"/>
          </a:xfrm>
          <a:prstGeom prst="rect">
            <a:avLst/>
          </a:prstGeom>
          <a:noFill/>
          <a:ln/>
        </p:spPr>
        <p:txBody>
          <a:bodyPr wrap="non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Provides robust service discovery, allowing applications to find services using DNS names.</a:t>
            </a:r>
            <a:endParaRPr lang="en-US" sz="1000" dirty="0"/>
          </a:p>
        </p:txBody>
      </p:sp>
      <p:pic>
        <p:nvPicPr>
          <p:cNvPr id="15" name="Image 4" descr="preencoded.png">    </p:cNvPr>
          <p:cNvPicPr>
            <a:picLocks noChangeAspect="1"/>
          </p:cNvPicPr>
          <p:nvPr/>
        </p:nvPicPr>
        <p:blipFill>
          <a:blip r:embed="rId5"/>
          <a:stretch>
            <a:fillRect/>
          </a:stretch>
        </p:blipFill>
        <p:spPr>
          <a:xfrm>
            <a:off x="793790" y="4948952"/>
            <a:ext cx="644962" cy="794742"/>
          </a:xfrm>
          <a:prstGeom prst="rect">
            <a:avLst/>
          </a:prstGeom>
        </p:spPr>
      </p:pic>
      <p:sp>
        <p:nvSpPr>
          <p:cNvPr id="16" name="Text 9"/>
          <p:cNvSpPr/>
          <p:nvPr/>
        </p:nvSpPr>
        <p:spPr>
          <a:xfrm>
            <a:off x="1567696" y="5077897"/>
            <a:ext cx="1612583" cy="201454"/>
          </a:xfrm>
          <a:prstGeom prst="rect">
            <a:avLst/>
          </a:prstGeom>
          <a:noFill/>
          <a:ln/>
        </p:spPr>
        <p:txBody>
          <a:bodyPr wrap="none" lIns="0" tIns="0" rIns="0" bIns="0" rtlCol="0" anchor="t"/>
          <a:lstStyle/>
          <a:p>
            <a:pPr algn="l" indent="0" marL="0">
              <a:lnSpc>
                <a:spcPts val="1550"/>
              </a:lnSpc>
              <a:buNone/>
            </a:pPr>
            <a:r>
              <a:rPr lang="en-US" sz="1250" b="1" dirty="0">
                <a:solidFill>
                  <a:srgbClr val="405449"/>
                </a:solidFill>
                <a:latin typeface="Fraunces Extra Bold" pitchFamily="34" charset="0"/>
                <a:ea typeface="Fraunces Extra Bold" pitchFamily="34" charset="-122"/>
                <a:cs typeface="Fraunces Extra Bold" pitchFamily="34" charset="-120"/>
              </a:rPr>
              <a:t>Network Policies</a:t>
            </a:r>
            <a:endParaRPr lang="en-US" sz="1250" dirty="0"/>
          </a:p>
        </p:txBody>
      </p:sp>
      <p:sp>
        <p:nvSpPr>
          <p:cNvPr id="17" name="Text 10"/>
          <p:cNvSpPr/>
          <p:nvPr/>
        </p:nvSpPr>
        <p:spPr>
          <a:xfrm>
            <a:off x="1567696" y="5408295"/>
            <a:ext cx="6258044" cy="206454"/>
          </a:xfrm>
          <a:prstGeom prst="rect">
            <a:avLst/>
          </a:prstGeom>
          <a:noFill/>
          <a:ln/>
        </p:spPr>
        <p:txBody>
          <a:bodyPr wrap="non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Enforces security by controlling traffic flow at the IP address or port level for Pods.</a:t>
            </a:r>
            <a:endParaRPr lang="en-US" sz="1000" dirty="0"/>
          </a:p>
        </p:txBody>
      </p:sp>
      <p:pic>
        <p:nvPicPr>
          <p:cNvPr id="18" name="Image 5" descr="preencoded.png">    </p:cNvPr>
          <p:cNvPicPr>
            <a:picLocks noChangeAspect="1"/>
          </p:cNvPicPr>
          <p:nvPr/>
        </p:nvPicPr>
        <p:blipFill>
          <a:blip r:embed="rId6"/>
          <a:stretch>
            <a:fillRect/>
          </a:stretch>
        </p:blipFill>
        <p:spPr>
          <a:xfrm>
            <a:off x="9144714" y="1769983"/>
            <a:ext cx="3702487" cy="1596509"/>
          </a:xfrm>
          <a:prstGeom prst="rect">
            <a:avLst/>
          </a:prstGeom>
        </p:spPr>
      </p:pic>
      <p:sp>
        <p:nvSpPr>
          <p:cNvPr id="19" name="Text 11"/>
          <p:cNvSpPr/>
          <p:nvPr/>
        </p:nvSpPr>
        <p:spPr>
          <a:xfrm>
            <a:off x="9393942" y="3063734"/>
            <a:ext cx="839923" cy="104990"/>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CoreDNS</a:t>
            </a:r>
            <a:endParaRPr lang="en-US" sz="1350" dirty="0"/>
          </a:p>
        </p:txBody>
      </p:sp>
      <p:sp>
        <p:nvSpPr>
          <p:cNvPr id="20" name="Text 12"/>
          <p:cNvSpPr/>
          <p:nvPr/>
        </p:nvSpPr>
        <p:spPr>
          <a:xfrm>
            <a:off x="9393942" y="2694168"/>
            <a:ext cx="839923" cy="104990"/>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Ingress</a:t>
            </a:r>
            <a:endParaRPr lang="en-US" sz="1350" dirty="0"/>
          </a:p>
        </p:txBody>
      </p:sp>
      <p:sp>
        <p:nvSpPr>
          <p:cNvPr id="21" name="Text 13"/>
          <p:cNvSpPr/>
          <p:nvPr/>
        </p:nvSpPr>
        <p:spPr>
          <a:xfrm>
            <a:off x="9393942" y="2328335"/>
            <a:ext cx="839923" cy="104990"/>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Services</a:t>
            </a:r>
            <a:endParaRPr lang="en-US" sz="1350" dirty="0"/>
          </a:p>
        </p:txBody>
      </p:sp>
      <p:sp>
        <p:nvSpPr>
          <p:cNvPr id="22" name="Text 14"/>
          <p:cNvSpPr/>
          <p:nvPr/>
        </p:nvSpPr>
        <p:spPr>
          <a:xfrm>
            <a:off x="9393942" y="1958769"/>
            <a:ext cx="839923" cy="104990"/>
          </a:xfrm>
          <a:prstGeom prst="rect">
            <a:avLst/>
          </a:prstGeom>
          <a:noFill/>
          <a:ln/>
        </p:spPr>
        <p:txBody>
          <a:bodyPr wrap="none" lIns="0" tIns="0" rIns="0" bIns="0" rtlCol="0" anchor="t"/>
          <a:lstStyle/>
          <a:p>
            <a:pPr algn="l"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Pods</a:t>
            </a:r>
            <a:endParaRPr lang="en-US" sz="1350" dirty="0"/>
          </a:p>
        </p:txBody>
      </p:sp>
      <p:sp>
        <p:nvSpPr>
          <p:cNvPr id="23" name="Text 15"/>
          <p:cNvSpPr/>
          <p:nvPr/>
        </p:nvSpPr>
        <p:spPr>
          <a:xfrm>
            <a:off x="8147923" y="3511510"/>
            <a:ext cx="5696188" cy="619363"/>
          </a:xfrm>
          <a:prstGeom prst="rect">
            <a:avLst/>
          </a:prstGeom>
          <a:noFill/>
          <a:ln/>
        </p:spPr>
        <p:txBody>
          <a:bodyPr wrap="squar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We've covered the foundational elements of Kubernetes networking. Understanding how these components interact is key to building robust and secure applications in your cluster.</a:t>
            </a:r>
            <a:endParaRPr lang="en-US" sz="1000" dirty="0"/>
          </a:p>
        </p:txBody>
      </p:sp>
      <p:sp>
        <p:nvSpPr>
          <p:cNvPr id="24" name="Text 16"/>
          <p:cNvSpPr/>
          <p:nvPr/>
        </p:nvSpPr>
        <p:spPr>
          <a:xfrm>
            <a:off x="8147923" y="4246959"/>
            <a:ext cx="5696188" cy="206454"/>
          </a:xfrm>
          <a:prstGeom prst="rect">
            <a:avLst/>
          </a:prstGeom>
          <a:noFill/>
          <a:ln/>
        </p:spPr>
        <p:txBody>
          <a:bodyPr wrap="none" lIns="0" tIns="0" rIns="0" bIns="0" rtlCol="0" anchor="t"/>
          <a:lstStyle/>
          <a:p>
            <a:pPr algn="l" indent="0" marL="0">
              <a:lnSpc>
                <a:spcPts val="1600"/>
              </a:lnSpc>
              <a:buNone/>
            </a:pPr>
            <a:r>
              <a:rPr lang="en-US" sz="1000" b="1" dirty="0">
                <a:solidFill>
                  <a:srgbClr val="405449"/>
                </a:solidFill>
                <a:latin typeface="Nobile" pitchFamily="34" charset="0"/>
                <a:ea typeface="Nobile" pitchFamily="34" charset="-122"/>
                <a:cs typeface="Nobile" pitchFamily="34" charset="-120"/>
              </a:rPr>
              <a:t>Any questions?</a:t>
            </a:r>
            <a:endParaRPr lang="en-US" sz="1000" dirty="0"/>
          </a:p>
        </p:txBody>
      </p:sp>
      <p:sp>
        <p:nvSpPr>
          <p:cNvPr id="25" name="Text 17"/>
          <p:cNvSpPr/>
          <p:nvPr/>
        </p:nvSpPr>
        <p:spPr>
          <a:xfrm>
            <a:off x="8147923" y="4569500"/>
            <a:ext cx="5696188" cy="206454"/>
          </a:xfrm>
          <a:prstGeom prst="rect">
            <a:avLst/>
          </a:prstGeom>
          <a:noFill/>
          <a:ln/>
        </p:spPr>
        <p:txBody>
          <a:bodyPr wrap="none" lIns="0" tIns="0" rIns="0" bIns="0" rtlCol="0" anchor="t"/>
          <a:lstStyle/>
          <a:p>
            <a:pPr algn="l" indent="0" marL="0">
              <a:lnSpc>
                <a:spcPts val="1600"/>
              </a:lnSpc>
              <a:buNone/>
            </a:pPr>
            <a:r>
              <a:rPr lang="en-US" sz="1000" dirty="0">
                <a:solidFill>
                  <a:srgbClr val="405449"/>
                </a:solidFill>
                <a:latin typeface="Nobile" pitchFamily="34" charset="0"/>
                <a:ea typeface="Nobile" pitchFamily="34" charset="-122"/>
                <a:cs typeface="Nobile" pitchFamily="34" charset="-120"/>
              </a:rPr>
              <a:t>Additional resources:</a:t>
            </a:r>
            <a:endParaRPr lang="en-US" sz="1000" dirty="0"/>
          </a:p>
        </p:txBody>
      </p:sp>
      <p:sp>
        <p:nvSpPr>
          <p:cNvPr id="26" name="Text 18"/>
          <p:cNvSpPr/>
          <p:nvPr/>
        </p:nvSpPr>
        <p:spPr>
          <a:xfrm>
            <a:off x="8147923" y="4892040"/>
            <a:ext cx="5696188"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405449"/>
                </a:solidFill>
                <a:latin typeface="Nobile" pitchFamily="34" charset="0"/>
                <a:ea typeface="Nobile" pitchFamily="34" charset="-122"/>
                <a:cs typeface="Nobile" pitchFamily="34" charset="-120"/>
              </a:rPr>
              <a:t>Kubernetes Networking Guide</a:t>
            </a:r>
            <a:endParaRPr lang="en-US" sz="1000" dirty="0"/>
          </a:p>
        </p:txBody>
      </p:sp>
      <p:sp>
        <p:nvSpPr>
          <p:cNvPr id="27" name="Text 19"/>
          <p:cNvSpPr/>
          <p:nvPr/>
        </p:nvSpPr>
        <p:spPr>
          <a:xfrm>
            <a:off x="8147923" y="5143619"/>
            <a:ext cx="5696188"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405449"/>
                </a:solidFill>
                <a:latin typeface="Nobile" pitchFamily="34" charset="0"/>
                <a:ea typeface="Nobile" pitchFamily="34" charset="-122"/>
                <a:cs typeface="Nobile" pitchFamily="34" charset="-120"/>
              </a:rPr>
              <a:t>Service &amp; Ingress documentation</a:t>
            </a:r>
            <a:endParaRPr lang="en-US" sz="1000" dirty="0"/>
          </a:p>
        </p:txBody>
      </p:sp>
      <p:sp>
        <p:nvSpPr>
          <p:cNvPr id="28" name="Text 20"/>
          <p:cNvSpPr/>
          <p:nvPr/>
        </p:nvSpPr>
        <p:spPr>
          <a:xfrm>
            <a:off x="8147923" y="5395198"/>
            <a:ext cx="5696188"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405449"/>
                </a:solidFill>
                <a:latin typeface="Nobile" pitchFamily="34" charset="0"/>
                <a:ea typeface="Nobile" pitchFamily="34" charset="-122"/>
                <a:cs typeface="Nobile" pitchFamily="34" charset="-120"/>
              </a:rPr>
              <a:t>Network Policy examples</a:t>
            </a:r>
            <a:endParaRPr lang="en-US" sz="1000" dirty="0"/>
          </a:p>
        </p:txBody>
      </p:sp>
      <p:sp>
        <p:nvSpPr>
          <p:cNvPr id="29" name="Shape 21"/>
          <p:cNvSpPr/>
          <p:nvPr/>
        </p:nvSpPr>
        <p:spPr>
          <a:xfrm>
            <a:off x="793790" y="6033730"/>
            <a:ext cx="13042821" cy="1167408"/>
          </a:xfrm>
          <a:prstGeom prst="roundRect">
            <a:avLst>
              <a:gd name="adj" fmla="val 9946"/>
            </a:avLst>
          </a:prstGeom>
          <a:solidFill>
            <a:srgbClr val="CCE6D1"/>
          </a:solidFill>
          <a:ln/>
        </p:spPr>
      </p:sp>
      <p:pic>
        <p:nvPicPr>
          <p:cNvPr id="30" name="Image 6" descr="preencoded.png">    </p:cNvPr>
          <p:cNvPicPr>
            <a:picLocks noChangeAspect="1"/>
          </p:cNvPicPr>
          <p:nvPr/>
        </p:nvPicPr>
        <p:blipFill>
          <a:blip r:embed="rId7"/>
          <a:stretch>
            <a:fillRect/>
          </a:stretch>
        </p:blipFill>
        <p:spPr>
          <a:xfrm>
            <a:off x="922734" y="6219111"/>
            <a:ext cx="161211" cy="128945"/>
          </a:xfrm>
          <a:prstGeom prst="rect">
            <a:avLst/>
          </a:prstGeom>
        </p:spPr>
      </p:pic>
      <p:sp>
        <p:nvSpPr>
          <p:cNvPr id="31" name="Text 22"/>
          <p:cNvSpPr/>
          <p:nvPr/>
        </p:nvSpPr>
        <p:spPr>
          <a:xfrm>
            <a:off x="1212890" y="6194822"/>
            <a:ext cx="12494776" cy="825817"/>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obile" pitchFamily="34" charset="0"/>
                <a:ea typeface="Nobile" pitchFamily="34" charset="-122"/>
                <a:cs typeface="Nobile" pitchFamily="34" charset="-120"/>
              </a:rPr>
              <a:t>Speaker Notes: To wrap up, we've covered the five key aspects of Kubernetes networking. The flat networking model provides the foundation, allowing Pods to communicate directly. Services build on this by providing stable endpoints that abstract away the ephemeral nature of Pods. Ingress controllers add sophisticated HTTP routing capabilities. CoreDNS enables service discovery through DNS names. And finally, Network Policies allow you to secure your cluster by controlling Pod-to-Pod communication. Understanding these concepts is essential for running production workloads in Kubernetes. Are there any questions about what we've covered today? I'm happy to dive deeper into any specific area that interests you.</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488793" y="1330523"/>
            <a:ext cx="6967895" cy="5568553"/>
          </a:xfrm>
          <a:prstGeom prst="rect">
            <a:avLst/>
          </a:prstGeom>
        </p:spPr>
      </p:pic>
      <p:sp>
        <p:nvSpPr>
          <p:cNvPr id="4" name="Text 0"/>
          <p:cNvSpPr/>
          <p:nvPr/>
        </p:nvSpPr>
        <p:spPr>
          <a:xfrm>
            <a:off x="793790" y="727234"/>
            <a:ext cx="4225052" cy="434102"/>
          </a:xfrm>
          <a:prstGeom prst="rect">
            <a:avLst/>
          </a:prstGeom>
          <a:noFill/>
          <a:ln/>
        </p:spPr>
        <p:txBody>
          <a:bodyPr wrap="none" lIns="0" tIns="0" rIns="0" bIns="0" rtlCol="0" anchor="t"/>
          <a:lstStyle/>
          <a:p>
            <a:pPr algn="l" indent="0" marL="0">
              <a:lnSpc>
                <a:spcPts val="3400"/>
              </a:lnSpc>
              <a:buNone/>
            </a:pPr>
            <a:r>
              <a:rPr lang="en-US" sz="2700" b="1" dirty="0">
                <a:solidFill>
                  <a:srgbClr val="3B4540"/>
                </a:solidFill>
                <a:latin typeface="Fraunces Extra Bold" pitchFamily="34" charset="0"/>
                <a:ea typeface="Fraunces Extra Bold" pitchFamily="34" charset="-122"/>
                <a:cs typeface="Fraunces Extra Bold" pitchFamily="34" charset="-120"/>
              </a:rPr>
              <a:t>Kubernetes Networking</a:t>
            </a:r>
            <a:endParaRPr lang="en-US" sz="2700" dirty="0"/>
          </a:p>
        </p:txBody>
      </p:sp>
      <p:sp>
        <p:nvSpPr>
          <p:cNvPr id="5" name="Text 1"/>
          <p:cNvSpPr/>
          <p:nvPr/>
        </p:nvSpPr>
        <p:spPr>
          <a:xfrm>
            <a:off x="793790" y="1369695"/>
            <a:ext cx="5727621" cy="694611"/>
          </a:xfrm>
          <a:prstGeom prst="rect">
            <a:avLst/>
          </a:prstGeom>
          <a:noFill/>
          <a:ln/>
        </p:spPr>
        <p:txBody>
          <a:bodyPr wrap="square" lIns="0" tIns="0" rIns="0" bIns="0" rtlCol="0" anchor="t"/>
          <a:lstStyle/>
          <a:p>
            <a:pPr algn="l" indent="0" marL="0">
              <a:lnSpc>
                <a:spcPts val="2700"/>
              </a:lnSpc>
              <a:buNone/>
            </a:pPr>
            <a:r>
              <a:rPr lang="en-US" sz="2150" b="1" dirty="0">
                <a:solidFill>
                  <a:srgbClr val="3B4540"/>
                </a:solidFill>
                <a:latin typeface="Fraunces Extra Bold" pitchFamily="34" charset="0"/>
                <a:ea typeface="Fraunces Extra Bold" pitchFamily="34" charset="-122"/>
                <a:cs typeface="Fraunces Extra Bold" pitchFamily="34" charset="-120"/>
              </a:rPr>
              <a:t>Architectural Components: Laying the Foundation</a:t>
            </a:r>
            <a:endParaRPr lang="en-US" sz="2150" dirty="0"/>
          </a:p>
        </p:txBody>
      </p:sp>
      <p:sp>
        <p:nvSpPr>
          <p:cNvPr id="6" name="Text 2"/>
          <p:cNvSpPr/>
          <p:nvPr/>
        </p:nvSpPr>
        <p:spPr>
          <a:xfrm>
            <a:off x="793790" y="2272665"/>
            <a:ext cx="5727621" cy="889159"/>
          </a:xfrm>
          <a:prstGeom prst="rect">
            <a:avLst/>
          </a:prstGeom>
          <a:noFill/>
          <a:ln/>
        </p:spPr>
        <p:txBody>
          <a:bodyPr wrap="squar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This slide introduces the core architectural components that form the backbone of Kubernetes networking, as visualized in the diagram above. We will explore each key layer that enables seamless communication within your cluster and with the external world.</a:t>
            </a:r>
            <a:endParaRPr lang="en-US" sz="1050" dirty="0"/>
          </a:p>
        </p:txBody>
      </p:sp>
      <p:sp>
        <p:nvSpPr>
          <p:cNvPr id="7" name="Shape 3"/>
          <p:cNvSpPr/>
          <p:nvPr/>
        </p:nvSpPr>
        <p:spPr>
          <a:xfrm>
            <a:off x="793790" y="3318034"/>
            <a:ext cx="5727621" cy="830818"/>
          </a:xfrm>
          <a:prstGeom prst="roundRect">
            <a:avLst>
              <a:gd name="adj" fmla="val 15050"/>
            </a:avLst>
          </a:prstGeom>
          <a:solidFill>
            <a:srgbClr val="FAFFFA"/>
          </a:solidFill>
          <a:ln w="15240">
            <a:solidFill>
              <a:srgbClr val="CED9CE"/>
            </a:solidFill>
            <a:prstDash val="solid"/>
          </a:ln>
        </p:spPr>
      </p:sp>
      <p:sp>
        <p:nvSpPr>
          <p:cNvPr id="8" name="Text 4"/>
          <p:cNvSpPr/>
          <p:nvPr/>
        </p:nvSpPr>
        <p:spPr>
          <a:xfrm>
            <a:off x="947857" y="3472101"/>
            <a:ext cx="2211943" cy="217051"/>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Pods: Fundamental Units</a:t>
            </a:r>
            <a:endParaRPr lang="en-US" sz="1350" dirty="0"/>
          </a:p>
        </p:txBody>
      </p:sp>
      <p:sp>
        <p:nvSpPr>
          <p:cNvPr id="9" name="Text 5"/>
          <p:cNvSpPr/>
          <p:nvPr/>
        </p:nvSpPr>
        <p:spPr>
          <a:xfrm>
            <a:off x="947857" y="3772495"/>
            <a:ext cx="5419487" cy="222290"/>
          </a:xfrm>
          <a:prstGeom prst="rect">
            <a:avLst/>
          </a:prstGeom>
          <a:noFill/>
          <a:ln/>
        </p:spPr>
        <p:txBody>
          <a:bodyPr wrap="non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The smallest deployable units, receiving IP addresses for direct communication.</a:t>
            </a:r>
            <a:endParaRPr lang="en-US" sz="1050" dirty="0"/>
          </a:p>
        </p:txBody>
      </p:sp>
      <p:sp>
        <p:nvSpPr>
          <p:cNvPr id="10" name="Shape 6"/>
          <p:cNvSpPr/>
          <p:nvPr/>
        </p:nvSpPr>
        <p:spPr>
          <a:xfrm>
            <a:off x="793790" y="4287679"/>
            <a:ext cx="5727621" cy="1053108"/>
          </a:xfrm>
          <a:prstGeom prst="roundRect">
            <a:avLst>
              <a:gd name="adj" fmla="val 11873"/>
            </a:avLst>
          </a:prstGeom>
          <a:solidFill>
            <a:srgbClr val="FAFFFA"/>
          </a:solidFill>
          <a:ln w="15240">
            <a:solidFill>
              <a:srgbClr val="CED9CE"/>
            </a:solidFill>
            <a:prstDash val="solid"/>
          </a:ln>
        </p:spPr>
      </p:sp>
      <p:sp>
        <p:nvSpPr>
          <p:cNvPr id="11" name="Text 7"/>
          <p:cNvSpPr/>
          <p:nvPr/>
        </p:nvSpPr>
        <p:spPr>
          <a:xfrm>
            <a:off x="947857" y="4441746"/>
            <a:ext cx="2622828" cy="217051"/>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Services: Stable Access Points</a:t>
            </a:r>
            <a:endParaRPr lang="en-US" sz="1350" dirty="0"/>
          </a:p>
        </p:txBody>
      </p:sp>
      <p:sp>
        <p:nvSpPr>
          <p:cNvPr id="12" name="Text 8"/>
          <p:cNvSpPr/>
          <p:nvPr/>
        </p:nvSpPr>
        <p:spPr>
          <a:xfrm>
            <a:off x="947857" y="4742140"/>
            <a:ext cx="5419487" cy="444579"/>
          </a:xfrm>
          <a:prstGeom prst="rect">
            <a:avLst/>
          </a:prstGeom>
          <a:noFill/>
          <a:ln/>
        </p:spPr>
        <p:txBody>
          <a:bodyPr wrap="squar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Provide consistent network endpoints for dynamic Pods, ensuring reliable traffic distribution.</a:t>
            </a:r>
            <a:endParaRPr lang="en-US" sz="1050" dirty="0"/>
          </a:p>
        </p:txBody>
      </p:sp>
      <p:sp>
        <p:nvSpPr>
          <p:cNvPr id="13" name="Shape 9"/>
          <p:cNvSpPr/>
          <p:nvPr/>
        </p:nvSpPr>
        <p:spPr>
          <a:xfrm>
            <a:off x="793790" y="5479613"/>
            <a:ext cx="5727621" cy="830818"/>
          </a:xfrm>
          <a:prstGeom prst="roundRect">
            <a:avLst>
              <a:gd name="adj" fmla="val 15050"/>
            </a:avLst>
          </a:prstGeom>
          <a:solidFill>
            <a:srgbClr val="FAFFFA"/>
          </a:solidFill>
          <a:ln w="15240">
            <a:solidFill>
              <a:srgbClr val="CED9CE"/>
            </a:solidFill>
            <a:prstDash val="solid"/>
          </a:ln>
        </p:spPr>
      </p:sp>
      <p:sp>
        <p:nvSpPr>
          <p:cNvPr id="14" name="Text 10"/>
          <p:cNvSpPr/>
          <p:nvPr/>
        </p:nvSpPr>
        <p:spPr>
          <a:xfrm>
            <a:off x="947857" y="5633680"/>
            <a:ext cx="2314099" cy="217051"/>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Ingress: External Gateway</a:t>
            </a:r>
            <a:endParaRPr lang="en-US" sz="1350" dirty="0"/>
          </a:p>
        </p:txBody>
      </p:sp>
      <p:sp>
        <p:nvSpPr>
          <p:cNvPr id="15" name="Text 11"/>
          <p:cNvSpPr/>
          <p:nvPr/>
        </p:nvSpPr>
        <p:spPr>
          <a:xfrm>
            <a:off x="947857" y="5934075"/>
            <a:ext cx="5419487" cy="222290"/>
          </a:xfrm>
          <a:prstGeom prst="rect">
            <a:avLst/>
          </a:prstGeom>
          <a:noFill/>
          <a:ln/>
        </p:spPr>
        <p:txBody>
          <a:bodyPr wrap="non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The entry point for external traffic, routing requests to appropriate Services.</a:t>
            </a:r>
            <a:endParaRPr lang="en-US" sz="1050" dirty="0"/>
          </a:p>
        </p:txBody>
      </p:sp>
      <p:sp>
        <p:nvSpPr>
          <p:cNvPr id="16" name="Shape 12"/>
          <p:cNvSpPr/>
          <p:nvPr/>
        </p:nvSpPr>
        <p:spPr>
          <a:xfrm>
            <a:off x="793790" y="6449258"/>
            <a:ext cx="5727621" cy="1053108"/>
          </a:xfrm>
          <a:prstGeom prst="roundRect">
            <a:avLst>
              <a:gd name="adj" fmla="val 11873"/>
            </a:avLst>
          </a:prstGeom>
          <a:solidFill>
            <a:srgbClr val="FAFFFA"/>
          </a:solidFill>
          <a:ln w="15240">
            <a:solidFill>
              <a:srgbClr val="CED9CE"/>
            </a:solidFill>
            <a:prstDash val="solid"/>
          </a:ln>
        </p:spPr>
      </p:sp>
      <p:sp>
        <p:nvSpPr>
          <p:cNvPr id="17" name="Text 13"/>
          <p:cNvSpPr/>
          <p:nvPr/>
        </p:nvSpPr>
        <p:spPr>
          <a:xfrm>
            <a:off x="947857" y="6603325"/>
            <a:ext cx="2917508" cy="217051"/>
          </a:xfrm>
          <a:prstGeom prst="rect">
            <a:avLst/>
          </a:prstGeom>
          <a:noFill/>
          <a:ln/>
        </p:spPr>
        <p:txBody>
          <a:bodyPr wrap="none" lIns="0" tIns="0" rIns="0" bIns="0" rtlCol="0" anchor="t"/>
          <a:lstStyle/>
          <a:p>
            <a:pPr algn="l" indent="0" marL="0">
              <a:lnSpc>
                <a:spcPts val="1700"/>
              </a:lnSpc>
              <a:buNone/>
            </a:pPr>
            <a:r>
              <a:rPr lang="en-US" sz="1350" b="1" dirty="0">
                <a:solidFill>
                  <a:srgbClr val="405449"/>
                </a:solidFill>
                <a:latin typeface="Fraunces Extra Bold" pitchFamily="34" charset="0"/>
                <a:ea typeface="Fraunces Extra Bold" pitchFamily="34" charset="-122"/>
                <a:cs typeface="Fraunces Extra Bold" pitchFamily="34" charset="-120"/>
              </a:rPr>
              <a:t>Network Policies: Traffic Control</a:t>
            </a:r>
            <a:endParaRPr lang="en-US" sz="1350" dirty="0"/>
          </a:p>
        </p:txBody>
      </p:sp>
      <p:sp>
        <p:nvSpPr>
          <p:cNvPr id="18" name="Text 14"/>
          <p:cNvSpPr/>
          <p:nvPr/>
        </p:nvSpPr>
        <p:spPr>
          <a:xfrm>
            <a:off x="947857" y="6903720"/>
            <a:ext cx="5419487" cy="444579"/>
          </a:xfrm>
          <a:prstGeom prst="rect">
            <a:avLst/>
          </a:prstGeom>
          <a:noFill/>
          <a:ln/>
        </p:spPr>
        <p:txBody>
          <a:bodyPr wrap="square" lIns="0" tIns="0" rIns="0" bIns="0" rtlCol="0" anchor="t"/>
          <a:lstStyle/>
          <a:p>
            <a:pPr algn="l" indent="0" marL="0">
              <a:lnSpc>
                <a:spcPts val="1750"/>
              </a:lnSpc>
              <a:buNone/>
            </a:pPr>
            <a:r>
              <a:rPr lang="en-US" sz="1050" dirty="0">
                <a:solidFill>
                  <a:srgbClr val="405449"/>
                </a:solidFill>
                <a:latin typeface="Nobile" pitchFamily="34" charset="0"/>
                <a:ea typeface="Nobile" pitchFamily="34" charset="-122"/>
                <a:cs typeface="Nobile" pitchFamily="34" charset="-120"/>
              </a:rPr>
              <a:t>Define rules for secure communication between Pods and Services within the cluster.</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84014"/>
            <a:ext cx="3721298" cy="465177"/>
          </a:xfrm>
          <a:prstGeom prst="rect">
            <a:avLst/>
          </a:prstGeom>
          <a:noFill/>
          <a:ln/>
        </p:spPr>
        <p:txBody>
          <a:bodyPr wrap="none" lIns="0" tIns="0" rIns="0" bIns="0" rtlCol="0" anchor="t"/>
          <a:lstStyle/>
          <a:p>
            <a:pPr algn="l" indent="0" marL="0">
              <a:lnSpc>
                <a:spcPts val="3650"/>
              </a:lnSpc>
              <a:buNone/>
            </a:pPr>
            <a:r>
              <a:rPr lang="en-US" sz="2900" b="1" dirty="0">
                <a:solidFill>
                  <a:srgbClr val="3B4540"/>
                </a:solidFill>
                <a:latin typeface="Fraunces Extra Bold" pitchFamily="34" charset="0"/>
                <a:ea typeface="Fraunces Extra Bold" pitchFamily="34" charset="-122"/>
                <a:cs typeface="Fraunces Extra Bold" pitchFamily="34" charset="-120"/>
              </a:rPr>
              <a:t>Learning Goals</a:t>
            </a:r>
            <a:endParaRPr lang="en-US" sz="2900" dirty="0"/>
          </a:p>
        </p:txBody>
      </p:sp>
      <p:sp>
        <p:nvSpPr>
          <p:cNvPr id="3" name="Shape 1"/>
          <p:cNvSpPr/>
          <p:nvPr/>
        </p:nvSpPr>
        <p:spPr>
          <a:xfrm>
            <a:off x="793790" y="1446848"/>
            <a:ext cx="595313" cy="893088"/>
          </a:xfrm>
          <a:prstGeom prst="roundRect">
            <a:avLst>
              <a:gd name="adj" fmla="val 360067"/>
            </a:avLst>
          </a:prstGeom>
          <a:solidFill>
            <a:srgbClr val="E8F3E8"/>
          </a:solidFill>
          <a:ln/>
        </p:spPr>
      </p:sp>
      <p:pic>
        <p:nvPicPr>
          <p:cNvPr id="4" name="Image 0" descr="preencoded.png">    </p:cNvPr>
          <p:cNvPicPr>
            <a:picLocks noChangeAspect="1"/>
          </p:cNvPicPr>
          <p:nvPr/>
        </p:nvPicPr>
        <p:blipFill>
          <a:blip r:embed="rId1"/>
          <a:stretch>
            <a:fillRect/>
          </a:stretch>
        </p:blipFill>
        <p:spPr>
          <a:xfrm>
            <a:off x="979765" y="1753791"/>
            <a:ext cx="223242" cy="279083"/>
          </a:xfrm>
          <a:prstGeom prst="rect">
            <a:avLst/>
          </a:prstGeom>
        </p:spPr>
      </p:pic>
      <p:sp>
        <p:nvSpPr>
          <p:cNvPr id="5" name="Text 2"/>
          <p:cNvSpPr/>
          <p:nvPr/>
        </p:nvSpPr>
        <p:spPr>
          <a:xfrm>
            <a:off x="1537930" y="1595676"/>
            <a:ext cx="2150388" cy="232529"/>
          </a:xfrm>
          <a:prstGeom prst="rect">
            <a:avLst/>
          </a:prstGeom>
          <a:noFill/>
          <a:ln/>
        </p:spPr>
        <p:txBody>
          <a:bodyPr wrap="none" lIns="0" tIns="0" rIns="0" bIns="0" rtlCol="0" anchor="t"/>
          <a:lstStyle/>
          <a:p>
            <a:pPr algn="l" indent="0" marL="0">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Flat Networking Model</a:t>
            </a:r>
            <a:endParaRPr lang="en-US" sz="1450" dirty="0"/>
          </a:p>
        </p:txBody>
      </p:sp>
      <p:sp>
        <p:nvSpPr>
          <p:cNvPr id="6" name="Text 3"/>
          <p:cNvSpPr/>
          <p:nvPr/>
        </p:nvSpPr>
        <p:spPr>
          <a:xfrm>
            <a:off x="1537930" y="1917502"/>
            <a:ext cx="12298680" cy="238125"/>
          </a:xfrm>
          <a:prstGeom prst="rect">
            <a:avLst/>
          </a:prstGeom>
          <a:noFill/>
          <a:ln/>
        </p:spPr>
        <p:txBody>
          <a:bodyPr wrap="non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Enabling direct communication between all Pods within the cluster.</a:t>
            </a:r>
            <a:endParaRPr lang="en-US" sz="1150" dirty="0"/>
          </a:p>
        </p:txBody>
      </p:sp>
      <p:sp>
        <p:nvSpPr>
          <p:cNvPr id="7" name="Shape 4"/>
          <p:cNvSpPr/>
          <p:nvPr/>
        </p:nvSpPr>
        <p:spPr>
          <a:xfrm>
            <a:off x="793790" y="2488763"/>
            <a:ext cx="595313" cy="893088"/>
          </a:xfrm>
          <a:prstGeom prst="roundRect">
            <a:avLst>
              <a:gd name="adj" fmla="val 360067"/>
            </a:avLst>
          </a:prstGeom>
          <a:solidFill>
            <a:srgbClr val="E8F3E8"/>
          </a:solidFill>
          <a:ln/>
        </p:spPr>
      </p:sp>
      <p:pic>
        <p:nvPicPr>
          <p:cNvPr id="8" name="Image 1" descr="preencoded.png">    </p:cNvPr>
          <p:cNvPicPr>
            <a:picLocks noChangeAspect="1"/>
          </p:cNvPicPr>
          <p:nvPr/>
        </p:nvPicPr>
        <p:blipFill>
          <a:blip r:embed="rId2"/>
          <a:stretch>
            <a:fillRect/>
          </a:stretch>
        </p:blipFill>
        <p:spPr>
          <a:xfrm>
            <a:off x="979765" y="2795707"/>
            <a:ext cx="223242" cy="279083"/>
          </a:xfrm>
          <a:prstGeom prst="rect">
            <a:avLst/>
          </a:prstGeom>
        </p:spPr>
      </p:pic>
      <p:sp>
        <p:nvSpPr>
          <p:cNvPr id="9" name="Text 5"/>
          <p:cNvSpPr/>
          <p:nvPr/>
        </p:nvSpPr>
        <p:spPr>
          <a:xfrm>
            <a:off x="1537930" y="2637592"/>
            <a:ext cx="1860590" cy="232529"/>
          </a:xfrm>
          <a:prstGeom prst="rect">
            <a:avLst/>
          </a:prstGeom>
          <a:noFill/>
          <a:ln/>
        </p:spPr>
        <p:txBody>
          <a:bodyPr wrap="none" lIns="0" tIns="0" rIns="0" bIns="0" rtlCol="0" anchor="t"/>
          <a:lstStyle/>
          <a:p>
            <a:pPr algn="l" indent="0" marL="0">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Service Types</a:t>
            </a:r>
            <a:endParaRPr lang="en-US" sz="1450" dirty="0"/>
          </a:p>
        </p:txBody>
      </p:sp>
      <p:sp>
        <p:nvSpPr>
          <p:cNvPr id="10" name="Text 6"/>
          <p:cNvSpPr/>
          <p:nvPr/>
        </p:nvSpPr>
        <p:spPr>
          <a:xfrm>
            <a:off x="1537930" y="2959417"/>
            <a:ext cx="12298680" cy="238125"/>
          </a:xfrm>
          <a:prstGeom prst="rect">
            <a:avLst/>
          </a:prstGeom>
          <a:noFill/>
          <a:ln/>
        </p:spPr>
        <p:txBody>
          <a:bodyPr wrap="non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Exposing applications via ClusterIP, NodePort, and LoadBalancer services.</a:t>
            </a:r>
            <a:endParaRPr lang="en-US" sz="1150" dirty="0"/>
          </a:p>
        </p:txBody>
      </p:sp>
      <p:sp>
        <p:nvSpPr>
          <p:cNvPr id="11" name="Shape 7"/>
          <p:cNvSpPr/>
          <p:nvPr/>
        </p:nvSpPr>
        <p:spPr>
          <a:xfrm>
            <a:off x="793790" y="3530679"/>
            <a:ext cx="595313" cy="893088"/>
          </a:xfrm>
          <a:prstGeom prst="roundRect">
            <a:avLst>
              <a:gd name="adj" fmla="val 360067"/>
            </a:avLst>
          </a:prstGeom>
          <a:solidFill>
            <a:srgbClr val="E8F3E8"/>
          </a:solidFill>
          <a:ln/>
        </p:spPr>
      </p:sp>
      <p:pic>
        <p:nvPicPr>
          <p:cNvPr id="12" name="Image 2" descr="preencoded.png">    </p:cNvPr>
          <p:cNvPicPr>
            <a:picLocks noChangeAspect="1"/>
          </p:cNvPicPr>
          <p:nvPr/>
        </p:nvPicPr>
        <p:blipFill>
          <a:blip r:embed="rId3"/>
          <a:stretch>
            <a:fillRect/>
          </a:stretch>
        </p:blipFill>
        <p:spPr>
          <a:xfrm>
            <a:off x="979765" y="3837623"/>
            <a:ext cx="223242" cy="279083"/>
          </a:xfrm>
          <a:prstGeom prst="rect">
            <a:avLst/>
          </a:prstGeom>
        </p:spPr>
      </p:pic>
      <p:sp>
        <p:nvSpPr>
          <p:cNvPr id="13" name="Text 8"/>
          <p:cNvSpPr/>
          <p:nvPr/>
        </p:nvSpPr>
        <p:spPr>
          <a:xfrm>
            <a:off x="1537930" y="3679508"/>
            <a:ext cx="1860590" cy="232529"/>
          </a:xfrm>
          <a:prstGeom prst="rect">
            <a:avLst/>
          </a:prstGeom>
          <a:noFill/>
          <a:ln/>
        </p:spPr>
        <p:txBody>
          <a:bodyPr wrap="none" lIns="0" tIns="0" rIns="0" bIns="0" rtlCol="0" anchor="t"/>
          <a:lstStyle/>
          <a:p>
            <a:pPr algn="l" indent="0" marL="0">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Ingress Controllers</a:t>
            </a:r>
            <a:endParaRPr lang="en-US" sz="1450" dirty="0"/>
          </a:p>
        </p:txBody>
      </p:sp>
      <p:sp>
        <p:nvSpPr>
          <p:cNvPr id="14" name="Text 9"/>
          <p:cNvSpPr/>
          <p:nvPr/>
        </p:nvSpPr>
        <p:spPr>
          <a:xfrm>
            <a:off x="1537930" y="4001333"/>
            <a:ext cx="12298680" cy="238125"/>
          </a:xfrm>
          <a:prstGeom prst="rect">
            <a:avLst/>
          </a:prstGeom>
          <a:noFill/>
          <a:ln/>
        </p:spPr>
        <p:txBody>
          <a:bodyPr wrap="non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Advanced HTTP/HTTPS routing for external access to services.</a:t>
            </a:r>
            <a:endParaRPr lang="en-US" sz="1150" dirty="0"/>
          </a:p>
        </p:txBody>
      </p:sp>
      <p:sp>
        <p:nvSpPr>
          <p:cNvPr id="15" name="Shape 10"/>
          <p:cNvSpPr/>
          <p:nvPr/>
        </p:nvSpPr>
        <p:spPr>
          <a:xfrm>
            <a:off x="793790" y="4572595"/>
            <a:ext cx="595313" cy="893088"/>
          </a:xfrm>
          <a:prstGeom prst="roundRect">
            <a:avLst>
              <a:gd name="adj" fmla="val 360067"/>
            </a:avLst>
          </a:prstGeom>
          <a:solidFill>
            <a:srgbClr val="E8F3E8"/>
          </a:solidFill>
          <a:ln/>
        </p:spPr>
      </p:sp>
      <p:pic>
        <p:nvPicPr>
          <p:cNvPr id="16" name="Image 3" descr="preencoded.png">    </p:cNvPr>
          <p:cNvPicPr>
            <a:picLocks noChangeAspect="1"/>
          </p:cNvPicPr>
          <p:nvPr/>
        </p:nvPicPr>
        <p:blipFill>
          <a:blip r:embed="rId4"/>
          <a:stretch>
            <a:fillRect/>
          </a:stretch>
        </p:blipFill>
        <p:spPr>
          <a:xfrm>
            <a:off x="979765" y="4879538"/>
            <a:ext cx="223242" cy="279083"/>
          </a:xfrm>
          <a:prstGeom prst="rect">
            <a:avLst/>
          </a:prstGeom>
        </p:spPr>
      </p:pic>
      <p:sp>
        <p:nvSpPr>
          <p:cNvPr id="17" name="Text 11"/>
          <p:cNvSpPr/>
          <p:nvPr/>
        </p:nvSpPr>
        <p:spPr>
          <a:xfrm>
            <a:off x="1537930" y="4721423"/>
            <a:ext cx="2315885" cy="232529"/>
          </a:xfrm>
          <a:prstGeom prst="rect">
            <a:avLst/>
          </a:prstGeom>
          <a:noFill/>
          <a:ln/>
        </p:spPr>
        <p:txBody>
          <a:bodyPr wrap="none" lIns="0" tIns="0" rIns="0" bIns="0" rtlCol="0" anchor="t"/>
          <a:lstStyle/>
          <a:p>
            <a:pPr algn="l" indent="0" marL="0">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DNS &amp; Service Discovery</a:t>
            </a:r>
            <a:endParaRPr lang="en-US" sz="1450" dirty="0"/>
          </a:p>
        </p:txBody>
      </p:sp>
      <p:sp>
        <p:nvSpPr>
          <p:cNvPr id="18" name="Text 12"/>
          <p:cNvSpPr/>
          <p:nvPr/>
        </p:nvSpPr>
        <p:spPr>
          <a:xfrm>
            <a:off x="1537930" y="5043249"/>
            <a:ext cx="12298680" cy="238125"/>
          </a:xfrm>
          <a:prstGeom prst="rect">
            <a:avLst/>
          </a:prstGeom>
          <a:noFill/>
          <a:ln/>
        </p:spPr>
        <p:txBody>
          <a:bodyPr wrap="non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Automatic service discovery and resolution using CoreDNS.</a:t>
            </a:r>
            <a:endParaRPr lang="en-US" sz="1150" dirty="0"/>
          </a:p>
        </p:txBody>
      </p:sp>
      <p:sp>
        <p:nvSpPr>
          <p:cNvPr id="19" name="Shape 13"/>
          <p:cNvSpPr/>
          <p:nvPr/>
        </p:nvSpPr>
        <p:spPr>
          <a:xfrm>
            <a:off x="793790" y="5614511"/>
            <a:ext cx="595313" cy="893088"/>
          </a:xfrm>
          <a:prstGeom prst="roundRect">
            <a:avLst>
              <a:gd name="adj" fmla="val 360067"/>
            </a:avLst>
          </a:prstGeom>
          <a:solidFill>
            <a:srgbClr val="E8F3E8"/>
          </a:solidFill>
          <a:ln/>
        </p:spPr>
      </p:sp>
      <p:pic>
        <p:nvPicPr>
          <p:cNvPr id="20" name="Image 4" descr="preencoded.png">    </p:cNvPr>
          <p:cNvPicPr>
            <a:picLocks noChangeAspect="1"/>
          </p:cNvPicPr>
          <p:nvPr/>
        </p:nvPicPr>
        <p:blipFill>
          <a:blip r:embed="rId5"/>
          <a:stretch>
            <a:fillRect/>
          </a:stretch>
        </p:blipFill>
        <p:spPr>
          <a:xfrm>
            <a:off x="979765" y="5921454"/>
            <a:ext cx="223242" cy="279083"/>
          </a:xfrm>
          <a:prstGeom prst="rect">
            <a:avLst/>
          </a:prstGeom>
        </p:spPr>
      </p:pic>
      <p:sp>
        <p:nvSpPr>
          <p:cNvPr id="21" name="Text 14"/>
          <p:cNvSpPr/>
          <p:nvPr/>
        </p:nvSpPr>
        <p:spPr>
          <a:xfrm>
            <a:off x="1537930" y="5763339"/>
            <a:ext cx="1860590" cy="232529"/>
          </a:xfrm>
          <a:prstGeom prst="rect">
            <a:avLst/>
          </a:prstGeom>
          <a:noFill/>
          <a:ln/>
        </p:spPr>
        <p:txBody>
          <a:bodyPr wrap="none" lIns="0" tIns="0" rIns="0" bIns="0" rtlCol="0" anchor="t"/>
          <a:lstStyle/>
          <a:p>
            <a:pPr algn="l" indent="0" marL="0">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Network Policies</a:t>
            </a:r>
            <a:endParaRPr lang="en-US" sz="1450" dirty="0"/>
          </a:p>
        </p:txBody>
      </p:sp>
      <p:sp>
        <p:nvSpPr>
          <p:cNvPr id="22" name="Text 15"/>
          <p:cNvSpPr/>
          <p:nvPr/>
        </p:nvSpPr>
        <p:spPr>
          <a:xfrm>
            <a:off x="1537930" y="6085165"/>
            <a:ext cx="12298680" cy="238125"/>
          </a:xfrm>
          <a:prstGeom prst="rect">
            <a:avLst/>
          </a:prstGeom>
          <a:noFill/>
          <a:ln/>
        </p:spPr>
        <p:txBody>
          <a:bodyPr wrap="non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Securing workloads by controlling Pod-to-Pod communication.</a:t>
            </a:r>
            <a:endParaRPr lang="en-US" sz="1150" dirty="0"/>
          </a:p>
        </p:txBody>
      </p:sp>
      <p:sp>
        <p:nvSpPr>
          <p:cNvPr id="23" name="Shape 16"/>
          <p:cNvSpPr/>
          <p:nvPr/>
        </p:nvSpPr>
        <p:spPr>
          <a:xfrm>
            <a:off x="793790" y="6675001"/>
            <a:ext cx="13042821" cy="870585"/>
          </a:xfrm>
          <a:prstGeom prst="roundRect">
            <a:avLst>
              <a:gd name="adj" fmla="val 15389"/>
            </a:avLst>
          </a:prstGeom>
          <a:solidFill>
            <a:srgbClr val="CCE6D1"/>
          </a:solidFill>
          <a:ln/>
        </p:spPr>
      </p:sp>
      <p:pic>
        <p:nvPicPr>
          <p:cNvPr id="24" name="Image 5" descr="preencoded.png">    </p:cNvPr>
          <p:cNvPicPr>
            <a:picLocks noChangeAspect="1"/>
          </p:cNvPicPr>
          <p:nvPr/>
        </p:nvPicPr>
        <p:blipFill>
          <a:blip r:embed="rId6"/>
          <a:stretch>
            <a:fillRect/>
          </a:stretch>
        </p:blipFill>
        <p:spPr>
          <a:xfrm>
            <a:off x="942618" y="6890742"/>
            <a:ext cx="185976" cy="148828"/>
          </a:xfrm>
          <a:prstGeom prst="rect">
            <a:avLst/>
          </a:prstGeom>
        </p:spPr>
      </p:pic>
      <p:sp>
        <p:nvSpPr>
          <p:cNvPr id="25" name="Text 17"/>
          <p:cNvSpPr/>
          <p:nvPr/>
        </p:nvSpPr>
        <p:spPr>
          <a:xfrm>
            <a:off x="1277422" y="6860977"/>
            <a:ext cx="12410361" cy="476250"/>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obile" pitchFamily="34" charset="0"/>
                <a:ea typeface="Nobile" pitchFamily="34" charset="-122"/>
                <a:cs typeface="Nobile" pitchFamily="34" charset="-120"/>
              </a:rPr>
              <a:t>Speaker Notes: These are our key learning objectives for today. By the end of this session, you should have a solid understanding of these five core networking concepts in Kubernetes. We'll cover both theory and practical examples, culminating in a hands-on lab where you'll implement these concepts yourself.</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6625" y="423982"/>
            <a:ext cx="9507379" cy="481727"/>
          </a:xfrm>
          <a:prstGeom prst="rect">
            <a:avLst/>
          </a:prstGeom>
          <a:noFill/>
          <a:ln/>
        </p:spPr>
        <p:txBody>
          <a:bodyPr wrap="none" lIns="0" tIns="0" rIns="0" bIns="0" rtlCol="0" anchor="t"/>
          <a:lstStyle/>
          <a:p>
            <a:pPr algn="l" indent="0" marL="0">
              <a:lnSpc>
                <a:spcPts val="3750"/>
              </a:lnSpc>
              <a:buNone/>
            </a:pPr>
            <a:r>
              <a:rPr lang="en-US" sz="3000" b="1" dirty="0">
                <a:solidFill>
                  <a:srgbClr val="3B4540"/>
                </a:solidFill>
                <a:latin typeface="Fraunces Extra Bold" pitchFamily="34" charset="0"/>
                <a:ea typeface="Fraunces Extra Bold" pitchFamily="34" charset="-122"/>
                <a:cs typeface="Fraunces Extra Bold" pitchFamily="34" charset="-120"/>
              </a:rPr>
              <a:t>Pod-to-Pod Networking: The Flat Network Model</a:t>
            </a:r>
            <a:endParaRPr lang="en-US" sz="3000" dirty="0"/>
          </a:p>
        </p:txBody>
      </p:sp>
      <p:sp>
        <p:nvSpPr>
          <p:cNvPr id="3" name="Text 1"/>
          <p:cNvSpPr/>
          <p:nvPr/>
        </p:nvSpPr>
        <p:spPr>
          <a:xfrm>
            <a:off x="616625" y="1275636"/>
            <a:ext cx="7199233" cy="246698"/>
          </a:xfrm>
          <a:prstGeom prst="rect">
            <a:avLst/>
          </a:prstGeom>
          <a:noFill/>
          <a:ln/>
        </p:spPr>
        <p:txBody>
          <a:bodyPr wrap="none" lIns="0" tIns="0" rIns="0" bIns="0" rtlCol="0" anchor="t"/>
          <a:lstStyle/>
          <a:p>
            <a:pPr algn="l" indent="0" marL="0">
              <a:lnSpc>
                <a:spcPts val="1900"/>
              </a:lnSpc>
              <a:buNone/>
            </a:pPr>
            <a:r>
              <a:rPr lang="en-US" sz="1200" dirty="0">
                <a:solidFill>
                  <a:srgbClr val="405449"/>
                </a:solidFill>
                <a:latin typeface="Nobile" pitchFamily="34" charset="0"/>
                <a:ea typeface="Nobile" pitchFamily="34" charset="-122"/>
                <a:cs typeface="Nobile" pitchFamily="34" charset="-120"/>
              </a:rPr>
              <a:t>In Kubernetes, a fundamental concept is the </a:t>
            </a:r>
            <a:pPr algn="l" indent="0" marL="0">
              <a:lnSpc>
                <a:spcPts val="1900"/>
              </a:lnSpc>
              <a:buNone/>
            </a:pPr>
            <a:r>
              <a:rPr lang="en-US" sz="1200" b="1" dirty="0">
                <a:solidFill>
                  <a:srgbClr val="405449"/>
                </a:solidFill>
                <a:latin typeface="Nobile" pitchFamily="34" charset="0"/>
                <a:ea typeface="Nobile" pitchFamily="34" charset="-122"/>
                <a:cs typeface="Nobile" pitchFamily="34" charset="-120"/>
              </a:rPr>
              <a:t>flat network model</a:t>
            </a:r>
            <a:pPr algn="l" indent="0" marL="0">
              <a:lnSpc>
                <a:spcPts val="1900"/>
              </a:lnSpc>
              <a:buNone/>
            </a:pPr>
            <a:r>
              <a:rPr lang="en-US" sz="1200" dirty="0">
                <a:solidFill>
                  <a:srgbClr val="405449"/>
                </a:solidFill>
                <a:latin typeface="Nobile" pitchFamily="34" charset="0"/>
                <a:ea typeface="Nobile" pitchFamily="34" charset="-122"/>
                <a:cs typeface="Nobile" pitchFamily="34" charset="-120"/>
              </a:rPr>
              <a:t>. This means:</a:t>
            </a:r>
            <a:endParaRPr lang="en-US" sz="1200" dirty="0"/>
          </a:p>
        </p:txBody>
      </p:sp>
      <p:sp>
        <p:nvSpPr>
          <p:cNvPr id="4" name="Shape 2"/>
          <p:cNvSpPr/>
          <p:nvPr/>
        </p:nvSpPr>
        <p:spPr>
          <a:xfrm>
            <a:off x="616625" y="1695688"/>
            <a:ext cx="7199233" cy="995482"/>
          </a:xfrm>
          <a:prstGeom prst="roundRect">
            <a:avLst>
              <a:gd name="adj" fmla="val 13939"/>
            </a:avLst>
          </a:prstGeom>
          <a:solidFill>
            <a:srgbClr val="FAFFFA"/>
          </a:solidFill>
          <a:ln w="22860">
            <a:solidFill>
              <a:srgbClr val="CED9CE"/>
            </a:solidFill>
            <a:prstDash val="solid"/>
          </a:ln>
        </p:spPr>
      </p:sp>
      <p:sp>
        <p:nvSpPr>
          <p:cNvPr id="5" name="Shape 3"/>
          <p:cNvSpPr/>
          <p:nvPr/>
        </p:nvSpPr>
        <p:spPr>
          <a:xfrm>
            <a:off x="616625" y="1695688"/>
            <a:ext cx="91440" cy="995482"/>
          </a:xfrm>
          <a:prstGeom prst="roundRect">
            <a:avLst>
              <a:gd name="adj" fmla="val 151753"/>
            </a:avLst>
          </a:prstGeom>
          <a:solidFill>
            <a:srgbClr val="438951"/>
          </a:solidFill>
          <a:ln/>
        </p:spPr>
      </p:sp>
      <p:sp>
        <p:nvSpPr>
          <p:cNvPr id="6" name="Text 4"/>
          <p:cNvSpPr/>
          <p:nvPr/>
        </p:nvSpPr>
        <p:spPr>
          <a:xfrm>
            <a:off x="884992" y="1872615"/>
            <a:ext cx="2018347" cy="240863"/>
          </a:xfrm>
          <a:prstGeom prst="rect">
            <a:avLst/>
          </a:prstGeom>
          <a:noFill/>
          <a:ln/>
        </p:spPr>
        <p:txBody>
          <a:bodyPr wrap="none" lIns="0" tIns="0" rIns="0" bIns="0" rtlCol="0" anchor="t"/>
          <a:lstStyle/>
          <a:p>
            <a:pPr algn="l" indent="0" marL="0">
              <a:lnSpc>
                <a:spcPts val="1850"/>
              </a:lnSpc>
              <a:buNone/>
            </a:pPr>
            <a:r>
              <a:rPr lang="en-US" sz="1500" b="1" dirty="0">
                <a:solidFill>
                  <a:srgbClr val="405449"/>
                </a:solidFill>
                <a:latin typeface="Fraunces Extra Bold" pitchFamily="34" charset="0"/>
                <a:ea typeface="Fraunces Extra Bold" pitchFamily="34" charset="-122"/>
                <a:cs typeface="Fraunces Extra Bold" pitchFamily="34" charset="-120"/>
              </a:rPr>
              <a:t>Unique IP Addresses</a:t>
            </a:r>
            <a:endParaRPr lang="en-US" sz="1500" dirty="0"/>
          </a:p>
        </p:txBody>
      </p:sp>
      <p:sp>
        <p:nvSpPr>
          <p:cNvPr id="7" name="Text 5"/>
          <p:cNvSpPr/>
          <p:nvPr/>
        </p:nvSpPr>
        <p:spPr>
          <a:xfrm>
            <a:off x="884992" y="2267545"/>
            <a:ext cx="6753939" cy="246698"/>
          </a:xfrm>
          <a:prstGeom prst="rect">
            <a:avLst/>
          </a:prstGeom>
          <a:noFill/>
          <a:ln/>
        </p:spPr>
        <p:txBody>
          <a:bodyPr wrap="none" lIns="0" tIns="0" rIns="0" bIns="0" rtlCol="0" anchor="t"/>
          <a:lstStyle/>
          <a:p>
            <a:pPr algn="l" indent="0" marL="0">
              <a:lnSpc>
                <a:spcPts val="1900"/>
              </a:lnSpc>
              <a:buNone/>
            </a:pPr>
            <a:r>
              <a:rPr lang="en-US" sz="1200" dirty="0">
                <a:solidFill>
                  <a:srgbClr val="405449"/>
                </a:solidFill>
                <a:latin typeface="Nobile" pitchFamily="34" charset="0"/>
                <a:ea typeface="Nobile" pitchFamily="34" charset="-122"/>
                <a:cs typeface="Nobile" pitchFamily="34" charset="-120"/>
              </a:rPr>
              <a:t>Every Pod within the cluster receives its own unique IP address.</a:t>
            </a:r>
            <a:endParaRPr lang="en-US" sz="1200" dirty="0"/>
          </a:p>
        </p:txBody>
      </p:sp>
      <p:sp>
        <p:nvSpPr>
          <p:cNvPr id="8" name="Shape 6"/>
          <p:cNvSpPr/>
          <p:nvPr/>
        </p:nvSpPr>
        <p:spPr>
          <a:xfrm>
            <a:off x="616625" y="2845237"/>
            <a:ext cx="7199233" cy="1242179"/>
          </a:xfrm>
          <a:prstGeom prst="roundRect">
            <a:avLst>
              <a:gd name="adj" fmla="val 11171"/>
            </a:avLst>
          </a:prstGeom>
          <a:solidFill>
            <a:srgbClr val="FAFFFA"/>
          </a:solidFill>
          <a:ln w="22860">
            <a:solidFill>
              <a:srgbClr val="CED9CE"/>
            </a:solidFill>
            <a:prstDash val="solid"/>
          </a:ln>
        </p:spPr>
      </p:sp>
      <p:sp>
        <p:nvSpPr>
          <p:cNvPr id="9" name="Shape 7"/>
          <p:cNvSpPr/>
          <p:nvPr/>
        </p:nvSpPr>
        <p:spPr>
          <a:xfrm>
            <a:off x="616625" y="2845237"/>
            <a:ext cx="91440" cy="1242179"/>
          </a:xfrm>
          <a:prstGeom prst="roundRect">
            <a:avLst>
              <a:gd name="adj" fmla="val 151753"/>
            </a:avLst>
          </a:prstGeom>
          <a:solidFill>
            <a:srgbClr val="438951"/>
          </a:solidFill>
          <a:ln/>
        </p:spPr>
      </p:sp>
      <p:sp>
        <p:nvSpPr>
          <p:cNvPr id="10" name="Text 8"/>
          <p:cNvSpPr/>
          <p:nvPr/>
        </p:nvSpPr>
        <p:spPr>
          <a:xfrm>
            <a:off x="884992" y="3022163"/>
            <a:ext cx="2235637" cy="240863"/>
          </a:xfrm>
          <a:prstGeom prst="rect">
            <a:avLst/>
          </a:prstGeom>
          <a:noFill/>
          <a:ln/>
        </p:spPr>
        <p:txBody>
          <a:bodyPr wrap="none" lIns="0" tIns="0" rIns="0" bIns="0" rtlCol="0" anchor="t"/>
          <a:lstStyle/>
          <a:p>
            <a:pPr algn="l" indent="0" marL="0">
              <a:lnSpc>
                <a:spcPts val="1850"/>
              </a:lnSpc>
              <a:buNone/>
            </a:pPr>
            <a:r>
              <a:rPr lang="en-US" sz="1500" b="1" dirty="0">
                <a:solidFill>
                  <a:srgbClr val="405449"/>
                </a:solidFill>
                <a:latin typeface="Fraunces Extra Bold" pitchFamily="34" charset="0"/>
                <a:ea typeface="Fraunces Extra Bold" pitchFamily="34" charset="-122"/>
                <a:cs typeface="Fraunces Extra Bold" pitchFamily="34" charset="-120"/>
              </a:rPr>
              <a:t>Direct Communication</a:t>
            </a:r>
            <a:endParaRPr lang="en-US" sz="1500" dirty="0"/>
          </a:p>
        </p:txBody>
      </p:sp>
      <p:sp>
        <p:nvSpPr>
          <p:cNvPr id="11" name="Text 9"/>
          <p:cNvSpPr/>
          <p:nvPr/>
        </p:nvSpPr>
        <p:spPr>
          <a:xfrm>
            <a:off x="884992" y="3417094"/>
            <a:ext cx="6753939" cy="493395"/>
          </a:xfrm>
          <a:prstGeom prst="rect">
            <a:avLst/>
          </a:prstGeom>
          <a:noFill/>
          <a:ln/>
        </p:spPr>
        <p:txBody>
          <a:bodyPr wrap="square" lIns="0" tIns="0" rIns="0" bIns="0" rtlCol="0" anchor="t"/>
          <a:lstStyle/>
          <a:p>
            <a:pPr algn="l" indent="0" marL="0">
              <a:lnSpc>
                <a:spcPts val="1900"/>
              </a:lnSpc>
              <a:buNone/>
            </a:pPr>
            <a:r>
              <a:rPr lang="en-US" sz="1200" dirty="0">
                <a:solidFill>
                  <a:srgbClr val="405449"/>
                </a:solidFill>
                <a:latin typeface="Nobile" pitchFamily="34" charset="0"/>
                <a:ea typeface="Nobile" pitchFamily="34" charset="-122"/>
                <a:cs typeface="Nobile" pitchFamily="34" charset="-120"/>
              </a:rPr>
              <a:t>All Pods can communicate directly with each other, regardless of which node they reside on, without the need for Network Address Translation (NAT).</a:t>
            </a:r>
            <a:endParaRPr lang="en-US" sz="1200" dirty="0"/>
          </a:p>
        </p:txBody>
      </p:sp>
      <p:sp>
        <p:nvSpPr>
          <p:cNvPr id="12" name="Text 10"/>
          <p:cNvSpPr/>
          <p:nvPr/>
        </p:nvSpPr>
        <p:spPr>
          <a:xfrm>
            <a:off x="616625" y="4260771"/>
            <a:ext cx="4085273" cy="288965"/>
          </a:xfrm>
          <a:prstGeom prst="rect">
            <a:avLst/>
          </a:prstGeom>
          <a:noFill/>
          <a:ln/>
        </p:spPr>
        <p:txBody>
          <a:bodyPr wrap="none" lIns="0" tIns="0" rIns="0" bIns="0" rtlCol="0" anchor="t"/>
          <a:lstStyle/>
          <a:p>
            <a:pPr algn="l" indent="0" marL="0">
              <a:lnSpc>
                <a:spcPts val="2250"/>
              </a:lnSpc>
              <a:buNone/>
            </a:pPr>
            <a:r>
              <a:rPr lang="en-US" sz="1800" b="1" dirty="0">
                <a:solidFill>
                  <a:srgbClr val="3B4540"/>
                </a:solidFill>
                <a:latin typeface="Fraunces Extra Bold" pitchFamily="34" charset="0"/>
                <a:ea typeface="Fraunces Extra Bold" pitchFamily="34" charset="-122"/>
                <a:cs typeface="Fraunces Extra Bold" pitchFamily="34" charset="-120"/>
              </a:rPr>
              <a:t>How it's Implemented: CNI Plugins</a:t>
            </a:r>
            <a:endParaRPr lang="en-US" sz="1800" dirty="0"/>
          </a:p>
        </p:txBody>
      </p:sp>
      <p:sp>
        <p:nvSpPr>
          <p:cNvPr id="13" name="Text 11"/>
          <p:cNvSpPr/>
          <p:nvPr/>
        </p:nvSpPr>
        <p:spPr>
          <a:xfrm>
            <a:off x="616625" y="4703802"/>
            <a:ext cx="7199233" cy="740093"/>
          </a:xfrm>
          <a:prstGeom prst="rect">
            <a:avLst/>
          </a:prstGeom>
          <a:noFill/>
          <a:ln/>
        </p:spPr>
        <p:txBody>
          <a:bodyPr wrap="square" lIns="0" tIns="0" rIns="0" bIns="0" rtlCol="0" anchor="t"/>
          <a:lstStyle/>
          <a:p>
            <a:pPr algn="l" indent="0" marL="0">
              <a:lnSpc>
                <a:spcPts val="1900"/>
              </a:lnSpc>
              <a:buNone/>
            </a:pPr>
            <a:r>
              <a:rPr lang="en-US" sz="1200" dirty="0">
                <a:solidFill>
                  <a:srgbClr val="405449"/>
                </a:solidFill>
                <a:latin typeface="Nobile" pitchFamily="34" charset="0"/>
                <a:ea typeface="Nobile" pitchFamily="34" charset="-122"/>
                <a:cs typeface="Nobile" pitchFamily="34" charset="-120"/>
              </a:rPr>
              <a:t>This seamless communication is enabled by Container Network Interface (CNI) plugins. These plugins configure the network within and between nodes, ensuring the flat network model is maintained:</a:t>
            </a:r>
            <a:endParaRPr lang="en-US" sz="1200" dirty="0"/>
          </a:p>
        </p:txBody>
      </p:sp>
      <p:sp>
        <p:nvSpPr>
          <p:cNvPr id="14" name="Text 12"/>
          <p:cNvSpPr/>
          <p:nvPr/>
        </p:nvSpPr>
        <p:spPr>
          <a:xfrm>
            <a:off x="616625" y="5582603"/>
            <a:ext cx="7199233" cy="246698"/>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405449"/>
                </a:solidFill>
                <a:latin typeface="Nobile" pitchFamily="34" charset="0"/>
                <a:ea typeface="Nobile" pitchFamily="34" charset="-122"/>
                <a:cs typeface="Nobile" pitchFamily="34" charset="-120"/>
              </a:rPr>
              <a:t>Flannel:</a:t>
            </a:r>
            <a:pPr algn="l" indent="0" marL="0">
              <a:lnSpc>
                <a:spcPts val="1900"/>
              </a:lnSpc>
              <a:buNone/>
            </a:pPr>
            <a:r>
              <a:rPr lang="en-US" sz="1200" dirty="0">
                <a:solidFill>
                  <a:srgbClr val="405449"/>
                </a:solidFill>
                <a:latin typeface="Nobile" pitchFamily="34" charset="0"/>
                <a:ea typeface="Nobile" pitchFamily="34" charset="-122"/>
                <a:cs typeface="Nobile" pitchFamily="34" charset="-120"/>
              </a:rPr>
              <a:t> A simple and widely used overlay network solution.</a:t>
            </a:r>
            <a:endParaRPr lang="en-US" sz="1200" dirty="0"/>
          </a:p>
        </p:txBody>
      </p:sp>
      <p:sp>
        <p:nvSpPr>
          <p:cNvPr id="15" name="Text 13"/>
          <p:cNvSpPr/>
          <p:nvPr/>
        </p:nvSpPr>
        <p:spPr>
          <a:xfrm>
            <a:off x="616625" y="5883235"/>
            <a:ext cx="7199233" cy="246698"/>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405449"/>
                </a:solidFill>
                <a:latin typeface="Nobile" pitchFamily="34" charset="0"/>
                <a:ea typeface="Nobile" pitchFamily="34" charset="-122"/>
                <a:cs typeface="Nobile" pitchFamily="34" charset="-120"/>
              </a:rPr>
              <a:t>Calico:</a:t>
            </a:r>
            <a:pPr algn="l" indent="0" marL="0">
              <a:lnSpc>
                <a:spcPts val="1900"/>
              </a:lnSpc>
              <a:buNone/>
            </a:pPr>
            <a:r>
              <a:rPr lang="en-US" sz="1200" dirty="0">
                <a:solidFill>
                  <a:srgbClr val="405449"/>
                </a:solidFill>
                <a:latin typeface="Nobile" pitchFamily="34" charset="0"/>
                <a:ea typeface="Nobile" pitchFamily="34" charset="-122"/>
                <a:cs typeface="Nobile" pitchFamily="34" charset="-120"/>
              </a:rPr>
              <a:t> Provides robust networking and comprehensive network policy enforcement.</a:t>
            </a:r>
            <a:endParaRPr lang="en-US" sz="1200" dirty="0"/>
          </a:p>
        </p:txBody>
      </p:sp>
      <p:sp>
        <p:nvSpPr>
          <p:cNvPr id="16" name="Text 14"/>
          <p:cNvSpPr/>
          <p:nvPr/>
        </p:nvSpPr>
        <p:spPr>
          <a:xfrm>
            <a:off x="616625" y="6183868"/>
            <a:ext cx="7199233" cy="246698"/>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405449"/>
                </a:solidFill>
                <a:latin typeface="Nobile" pitchFamily="34" charset="0"/>
                <a:ea typeface="Nobile" pitchFamily="34" charset="-122"/>
                <a:cs typeface="Nobile" pitchFamily="34" charset="-120"/>
              </a:rPr>
              <a:t>Cilium:</a:t>
            </a:r>
            <a:pPr algn="l" indent="0" marL="0">
              <a:lnSpc>
                <a:spcPts val="1900"/>
              </a:lnSpc>
              <a:buNone/>
            </a:pPr>
            <a:r>
              <a:rPr lang="en-US" sz="1200" dirty="0">
                <a:solidFill>
                  <a:srgbClr val="405449"/>
                </a:solidFill>
                <a:latin typeface="Nobile" pitchFamily="34" charset="0"/>
                <a:ea typeface="Nobile" pitchFamily="34" charset="-122"/>
                <a:cs typeface="Nobile" pitchFamily="34" charset="-120"/>
              </a:rPr>
              <a:t> Leverages eBPF for high-performance networking and advanced security features.</a:t>
            </a:r>
            <a:endParaRPr lang="en-US" sz="1200" dirty="0"/>
          </a:p>
        </p:txBody>
      </p:sp>
      <p:pic>
        <p:nvPicPr>
          <p:cNvPr id="17" name="Image 0" descr="preencoded.png">    </p:cNvPr>
          <p:cNvPicPr>
            <a:picLocks noChangeAspect="1"/>
          </p:cNvPicPr>
          <p:nvPr/>
        </p:nvPicPr>
        <p:blipFill>
          <a:blip r:embed="rId1"/>
          <a:stretch>
            <a:fillRect/>
          </a:stretch>
        </p:blipFill>
        <p:spPr>
          <a:xfrm>
            <a:off x="8199477" y="1310283"/>
            <a:ext cx="5821918" cy="2963347"/>
          </a:xfrm>
          <a:prstGeom prst="rect">
            <a:avLst/>
          </a:prstGeom>
        </p:spPr>
      </p:pic>
      <p:sp>
        <p:nvSpPr>
          <p:cNvPr id="18" name="Text 15"/>
          <p:cNvSpPr/>
          <p:nvPr/>
        </p:nvSpPr>
        <p:spPr>
          <a:xfrm>
            <a:off x="8199477" y="4446984"/>
            <a:ext cx="5821918" cy="493395"/>
          </a:xfrm>
          <a:prstGeom prst="rect">
            <a:avLst/>
          </a:prstGeom>
          <a:noFill/>
          <a:ln/>
        </p:spPr>
        <p:txBody>
          <a:bodyPr wrap="square" lIns="0" tIns="0" rIns="0" bIns="0" rtlCol="0" anchor="t"/>
          <a:lstStyle/>
          <a:p>
            <a:pPr algn="ctr" indent="0" marL="0">
              <a:lnSpc>
                <a:spcPts val="1900"/>
              </a:lnSpc>
              <a:buNone/>
            </a:pPr>
            <a:r>
              <a:rPr lang="en-US" sz="1200" b="1" dirty="0">
                <a:solidFill>
                  <a:srgbClr val="405449"/>
                </a:solidFill>
                <a:latin typeface="Nobile" pitchFamily="34" charset="0"/>
                <a:ea typeface="Nobile" pitchFamily="34" charset="-122"/>
                <a:cs typeface="Nobile" pitchFamily="34" charset="-120"/>
              </a:rPr>
              <a:t>As shown in the diagram, Pod A (on Node 1) can directly reach Pod B (on Node 2) using their unique IP addresses.</a:t>
            </a:r>
            <a:endParaRPr lang="en-US" sz="1200" dirty="0"/>
          </a:p>
        </p:txBody>
      </p:sp>
      <p:sp>
        <p:nvSpPr>
          <p:cNvPr id="19" name="Shape 16"/>
          <p:cNvSpPr/>
          <p:nvPr/>
        </p:nvSpPr>
        <p:spPr>
          <a:xfrm>
            <a:off x="616625" y="6657856"/>
            <a:ext cx="13397151" cy="1148358"/>
          </a:xfrm>
          <a:prstGeom prst="roundRect">
            <a:avLst>
              <a:gd name="adj" fmla="val 12084"/>
            </a:avLst>
          </a:prstGeom>
          <a:solidFill>
            <a:srgbClr val="CCE6D1"/>
          </a:solidFill>
          <a:ln/>
        </p:spPr>
      </p:sp>
      <p:pic>
        <p:nvPicPr>
          <p:cNvPr id="20" name="Image 1" descr="preencoded.png">    </p:cNvPr>
          <p:cNvPicPr>
            <a:picLocks noChangeAspect="1"/>
          </p:cNvPicPr>
          <p:nvPr/>
        </p:nvPicPr>
        <p:blipFill>
          <a:blip r:embed="rId2"/>
          <a:stretch>
            <a:fillRect/>
          </a:stretch>
        </p:blipFill>
        <p:spPr>
          <a:xfrm>
            <a:off x="770692" y="6875502"/>
            <a:ext cx="192643" cy="154067"/>
          </a:xfrm>
          <a:prstGeom prst="rect">
            <a:avLst/>
          </a:prstGeom>
        </p:spPr>
      </p:pic>
      <p:sp>
        <p:nvSpPr>
          <p:cNvPr id="21" name="Text 17"/>
          <p:cNvSpPr/>
          <p:nvPr/>
        </p:nvSpPr>
        <p:spPr>
          <a:xfrm>
            <a:off x="1117402" y="6850380"/>
            <a:ext cx="12742307" cy="740093"/>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obile" pitchFamily="34" charset="0"/>
                <a:ea typeface="Nobile" pitchFamily="34" charset="-122"/>
                <a:cs typeface="Nobile" pitchFamily="34" charset="-120"/>
              </a:rPr>
              <a:t>Speaker Notes: Unlike Docker bridge networking, Kubernetes ensures Pods across nodes can reach each other directly. This flat network model is fundamental to Kubernetes architecture. The CNI plugins handle the complex networking details, allowing developers to focus on applications rather than networking configuration. Each Pod gets its own IP address and can communicate with any other Pod in the cluster without NAT translation, which simplifies application design.</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52582"/>
            <a:ext cx="10556319" cy="558165"/>
          </a:xfrm>
          <a:prstGeom prst="rect">
            <a:avLst/>
          </a:prstGeom>
          <a:noFill/>
          <a:ln/>
        </p:spPr>
        <p:txBody>
          <a:bodyPr wrap="none" lIns="0" tIns="0" rIns="0" bIns="0" rtlCol="0" anchor="t"/>
          <a:lstStyle/>
          <a:p>
            <a:pPr algn="l" indent="0" marL="0">
              <a:lnSpc>
                <a:spcPts val="4350"/>
              </a:lnSpc>
              <a:buNone/>
            </a:pPr>
            <a:r>
              <a:rPr lang="en-US" sz="3500" b="1" dirty="0">
                <a:solidFill>
                  <a:srgbClr val="3B4540"/>
                </a:solidFill>
                <a:latin typeface="Fraunces Extra Bold" pitchFamily="34" charset="0"/>
                <a:ea typeface="Fraunces Extra Bold" pitchFamily="34" charset="-122"/>
                <a:cs typeface="Fraunces Extra Bold" pitchFamily="34" charset="-120"/>
              </a:rPr>
              <a:t>Services: Stable Endpoints for Ephemeral Pods</a:t>
            </a:r>
            <a:endParaRPr lang="en-US" sz="3500" dirty="0"/>
          </a:p>
        </p:txBody>
      </p:sp>
      <p:sp>
        <p:nvSpPr>
          <p:cNvPr id="3" name="Text 1"/>
          <p:cNvSpPr/>
          <p:nvPr/>
        </p:nvSpPr>
        <p:spPr>
          <a:xfrm>
            <a:off x="793790" y="1567934"/>
            <a:ext cx="13042821" cy="571500"/>
          </a:xfrm>
          <a:prstGeom prst="rect">
            <a:avLst/>
          </a:prstGeom>
          <a:noFill/>
          <a:ln/>
        </p:spPr>
        <p:txBody>
          <a:bodyPr wrap="squar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Kubernetes </a:t>
            </a:r>
            <a:pPr algn="l" indent="0" marL="0">
              <a:lnSpc>
                <a:spcPts val="2250"/>
              </a:lnSpc>
              <a:buNone/>
            </a:pPr>
            <a:r>
              <a:rPr lang="en-US" sz="1400" dirty="0">
                <a:solidFill>
                  <a:srgbClr val="438951"/>
                </a:solidFill>
                <a:latin typeface="Nobile" pitchFamily="34" charset="0"/>
                <a:ea typeface="Nobile" pitchFamily="34" charset="-122"/>
                <a:cs typeface="Nobile" pitchFamily="34" charset="-120"/>
              </a:rPr>
              <a:t>Pods are ephemeral</a:t>
            </a:r>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 and can change IP addresses when they restart or scale. </a:t>
            </a:r>
            <a:pPr algn="l" indent="0" marL="0">
              <a:lnSpc>
                <a:spcPts val="2250"/>
              </a:lnSpc>
              <a:buNone/>
            </a:pPr>
            <a:r>
              <a:rPr lang="en-US" sz="1400" dirty="0">
                <a:solidFill>
                  <a:srgbClr val="438951"/>
                </a:solidFill>
                <a:latin typeface="Nobile" pitchFamily="34" charset="0"/>
                <a:ea typeface="Nobile" pitchFamily="34" charset="-122"/>
                <a:cs typeface="Nobile" pitchFamily="34" charset="-120"/>
              </a:rPr>
              <a:t>Services provide stable, consistent network access</a:t>
            </a:r>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 to a set of Pods, ensuring applications can always find each other.</a:t>
            </a:r>
            <a:endParaRPr lang="en-US" sz="1400" dirty="0"/>
          </a:p>
        </p:txBody>
      </p:sp>
      <p:sp>
        <p:nvSpPr>
          <p:cNvPr id="4" name="Shape 2"/>
          <p:cNvSpPr/>
          <p:nvPr/>
        </p:nvSpPr>
        <p:spPr>
          <a:xfrm>
            <a:off x="793790" y="2340293"/>
            <a:ext cx="4228505" cy="3419594"/>
          </a:xfrm>
          <a:prstGeom prst="roundRect">
            <a:avLst>
              <a:gd name="adj" fmla="val 4701"/>
            </a:avLst>
          </a:prstGeom>
          <a:solidFill>
            <a:srgbClr val="E8F3E8"/>
          </a:solidFill>
          <a:ln/>
        </p:spPr>
      </p:sp>
      <p:sp>
        <p:nvSpPr>
          <p:cNvPr id="5" name="Shape 3"/>
          <p:cNvSpPr/>
          <p:nvPr/>
        </p:nvSpPr>
        <p:spPr>
          <a:xfrm>
            <a:off x="972383" y="2518886"/>
            <a:ext cx="535781" cy="535781"/>
          </a:xfrm>
          <a:prstGeom prst="roundRect">
            <a:avLst>
              <a:gd name="adj" fmla="val 17064968"/>
            </a:avLst>
          </a:prstGeom>
          <a:solidFill>
            <a:srgbClr val="5E98F1"/>
          </a:solidFill>
          <a:ln/>
        </p:spPr>
      </p:sp>
      <p:pic>
        <p:nvPicPr>
          <p:cNvPr id="6" name="Image 0" descr="preencoded.png">    </p:cNvPr>
          <p:cNvPicPr>
            <a:picLocks noChangeAspect="1"/>
          </p:cNvPicPr>
          <p:nvPr/>
        </p:nvPicPr>
        <p:blipFill>
          <a:blip r:embed="rId1"/>
          <a:stretch>
            <a:fillRect/>
          </a:stretch>
        </p:blipFill>
        <p:spPr>
          <a:xfrm>
            <a:off x="1119664" y="2636044"/>
            <a:ext cx="241102" cy="301347"/>
          </a:xfrm>
          <a:prstGeom prst="rect">
            <a:avLst/>
          </a:prstGeom>
        </p:spPr>
      </p:pic>
      <p:sp>
        <p:nvSpPr>
          <p:cNvPr id="7" name="Text 4"/>
          <p:cNvSpPr/>
          <p:nvPr/>
        </p:nvSpPr>
        <p:spPr>
          <a:xfrm>
            <a:off x="972383" y="3233261"/>
            <a:ext cx="2848094" cy="278963"/>
          </a:xfrm>
          <a:prstGeom prst="rect">
            <a:avLst/>
          </a:prstGeom>
          <a:noFill/>
          <a:ln/>
        </p:spPr>
        <p:txBody>
          <a:bodyPr wrap="none" lIns="0" tIns="0" rIns="0" bIns="0" rtlCol="0" anchor="t"/>
          <a:lstStyle/>
          <a:p>
            <a:pPr algn="l" indent="0" marL="0">
              <a:lnSpc>
                <a:spcPts val="2150"/>
              </a:lnSpc>
              <a:buNone/>
            </a:pPr>
            <a:r>
              <a:rPr lang="en-US" sz="1750" b="1" dirty="0">
                <a:solidFill>
                  <a:srgbClr val="405449"/>
                </a:solidFill>
                <a:latin typeface="Fraunces Extra Bold" pitchFamily="34" charset="0"/>
                <a:ea typeface="Fraunces Extra Bold" pitchFamily="34" charset="-122"/>
                <a:cs typeface="Fraunces Extra Bold" pitchFamily="34" charset="-120"/>
              </a:rPr>
              <a:t>ClusterIP (Internal Only)</a:t>
            </a:r>
            <a:endParaRPr lang="en-US" sz="1750" dirty="0"/>
          </a:p>
        </p:txBody>
      </p:sp>
      <p:sp>
        <p:nvSpPr>
          <p:cNvPr id="8" name="Text 5"/>
          <p:cNvSpPr/>
          <p:nvPr/>
        </p:nvSpPr>
        <p:spPr>
          <a:xfrm>
            <a:off x="972383" y="3619381"/>
            <a:ext cx="3871317" cy="857250"/>
          </a:xfrm>
          <a:prstGeom prst="rect">
            <a:avLst/>
          </a:prstGeom>
          <a:noFill/>
          <a:ln/>
        </p:spPr>
        <p:txBody>
          <a:bodyPr wrap="squar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The default service type, providing a stable internal IP address. Perfect for Pod-to-Pod communication within the cluster.</a:t>
            </a:r>
            <a:endParaRPr lang="en-US" sz="1400" dirty="0"/>
          </a:p>
        </p:txBody>
      </p:sp>
      <p:sp>
        <p:nvSpPr>
          <p:cNvPr id="9" name="Text 6"/>
          <p:cNvSpPr/>
          <p:nvPr/>
        </p:nvSpPr>
        <p:spPr>
          <a:xfrm>
            <a:off x="972383" y="4583787"/>
            <a:ext cx="3871317"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Accessible only from inside the cluster</a:t>
            </a:r>
            <a:endParaRPr lang="en-US" sz="1400" dirty="0"/>
          </a:p>
        </p:txBody>
      </p:sp>
      <p:sp>
        <p:nvSpPr>
          <p:cNvPr id="10" name="Text 7"/>
          <p:cNvSpPr/>
          <p:nvPr/>
        </p:nvSpPr>
        <p:spPr>
          <a:xfrm>
            <a:off x="972383" y="4932045"/>
            <a:ext cx="3871317"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Stable IP and DNS name</a:t>
            </a:r>
            <a:endParaRPr lang="en-US" sz="1400" dirty="0"/>
          </a:p>
        </p:txBody>
      </p:sp>
      <p:sp>
        <p:nvSpPr>
          <p:cNvPr id="11" name="Text 8"/>
          <p:cNvSpPr/>
          <p:nvPr/>
        </p:nvSpPr>
        <p:spPr>
          <a:xfrm>
            <a:off x="972383" y="5280303"/>
            <a:ext cx="3871317"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Ideal for microservice communication</a:t>
            </a:r>
            <a:endParaRPr lang="en-US" sz="1400" dirty="0"/>
          </a:p>
        </p:txBody>
      </p:sp>
      <p:sp>
        <p:nvSpPr>
          <p:cNvPr id="12" name="Shape 9"/>
          <p:cNvSpPr/>
          <p:nvPr/>
        </p:nvSpPr>
        <p:spPr>
          <a:xfrm>
            <a:off x="5200888" y="2340293"/>
            <a:ext cx="4228505" cy="3419594"/>
          </a:xfrm>
          <a:prstGeom prst="roundRect">
            <a:avLst>
              <a:gd name="adj" fmla="val 4701"/>
            </a:avLst>
          </a:prstGeom>
          <a:solidFill>
            <a:srgbClr val="E8F3E8"/>
          </a:solidFill>
          <a:ln/>
        </p:spPr>
      </p:sp>
      <p:sp>
        <p:nvSpPr>
          <p:cNvPr id="13" name="Shape 10"/>
          <p:cNvSpPr/>
          <p:nvPr/>
        </p:nvSpPr>
        <p:spPr>
          <a:xfrm>
            <a:off x="5379482" y="2518886"/>
            <a:ext cx="535781" cy="535781"/>
          </a:xfrm>
          <a:prstGeom prst="roundRect">
            <a:avLst>
              <a:gd name="adj" fmla="val 17064968"/>
            </a:avLst>
          </a:prstGeom>
          <a:solidFill>
            <a:srgbClr val="5E98F1"/>
          </a:solidFill>
          <a:ln/>
        </p:spPr>
      </p:sp>
      <p:pic>
        <p:nvPicPr>
          <p:cNvPr id="14" name="Image 1" descr="preencoded.png">    </p:cNvPr>
          <p:cNvPicPr>
            <a:picLocks noChangeAspect="1"/>
          </p:cNvPicPr>
          <p:nvPr/>
        </p:nvPicPr>
        <p:blipFill>
          <a:blip r:embed="rId2"/>
          <a:stretch>
            <a:fillRect/>
          </a:stretch>
        </p:blipFill>
        <p:spPr>
          <a:xfrm>
            <a:off x="5526762" y="2636044"/>
            <a:ext cx="241102" cy="301347"/>
          </a:xfrm>
          <a:prstGeom prst="rect">
            <a:avLst/>
          </a:prstGeom>
        </p:spPr>
      </p:pic>
      <p:sp>
        <p:nvSpPr>
          <p:cNvPr id="15" name="Text 11"/>
          <p:cNvSpPr/>
          <p:nvPr/>
        </p:nvSpPr>
        <p:spPr>
          <a:xfrm>
            <a:off x="5379482" y="3233261"/>
            <a:ext cx="2999899" cy="278963"/>
          </a:xfrm>
          <a:prstGeom prst="rect">
            <a:avLst/>
          </a:prstGeom>
          <a:noFill/>
          <a:ln/>
        </p:spPr>
        <p:txBody>
          <a:bodyPr wrap="none" lIns="0" tIns="0" rIns="0" bIns="0" rtlCol="0" anchor="t"/>
          <a:lstStyle/>
          <a:p>
            <a:pPr algn="l" indent="0" marL="0">
              <a:lnSpc>
                <a:spcPts val="2150"/>
              </a:lnSpc>
              <a:buNone/>
            </a:pPr>
            <a:r>
              <a:rPr lang="en-US" sz="1750" b="1" dirty="0">
                <a:solidFill>
                  <a:srgbClr val="405449"/>
                </a:solidFill>
                <a:latin typeface="Fraunces Extra Bold" pitchFamily="34" charset="0"/>
                <a:ea typeface="Fraunces Extra Bold" pitchFamily="34" charset="-122"/>
                <a:cs typeface="Fraunces Extra Bold" pitchFamily="34" charset="-120"/>
              </a:rPr>
              <a:t>NodePort (Node Exposure)</a:t>
            </a:r>
            <a:endParaRPr lang="en-US" sz="1750" dirty="0"/>
          </a:p>
        </p:txBody>
      </p:sp>
      <p:sp>
        <p:nvSpPr>
          <p:cNvPr id="16" name="Text 12"/>
          <p:cNvSpPr/>
          <p:nvPr/>
        </p:nvSpPr>
        <p:spPr>
          <a:xfrm>
            <a:off x="5379482" y="3619381"/>
            <a:ext cx="3871317" cy="857250"/>
          </a:xfrm>
          <a:prstGeom prst="rect">
            <a:avLst/>
          </a:prstGeom>
          <a:noFill/>
          <a:ln/>
        </p:spPr>
        <p:txBody>
          <a:bodyPr wrap="squar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Exposes the service on a specific port across all cluster Nodes, making it accessible from outside the cluster.</a:t>
            </a:r>
            <a:endParaRPr lang="en-US" sz="1400" dirty="0"/>
          </a:p>
        </p:txBody>
      </p:sp>
      <p:sp>
        <p:nvSpPr>
          <p:cNvPr id="17" name="Text 13"/>
          <p:cNvSpPr/>
          <p:nvPr/>
        </p:nvSpPr>
        <p:spPr>
          <a:xfrm>
            <a:off x="5379482" y="4583787"/>
            <a:ext cx="3871317" cy="30099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Access via </a:t>
            </a:r>
            <a:pPr algn="l" indent="0" marL="0">
              <a:lnSpc>
                <a:spcPts val="2250"/>
              </a:lnSpc>
              <a:buNone/>
            </a:pPr>
            <a:r>
              <a:rPr lang="en-US" sz="1400" dirty="0">
                <a:solidFill>
                  <a:srgbClr val="405449"/>
                </a:solidFill>
                <a:highlight>
                  <a:srgbClr val="EDF2ED"/>
                </a:highlight>
                <a:latin typeface="Consolas" pitchFamily="34" charset="0"/>
                <a:ea typeface="Consolas" pitchFamily="34" charset="-122"/>
                <a:cs typeface="Consolas" pitchFamily="34" charset="-120"/>
              </a:rPr>
              <a:t>&lt;NodeIP&gt;:&lt;NodePort&gt;</a:t>
            </a:r>
            <a:endParaRPr lang="en-US" sz="1400" dirty="0"/>
          </a:p>
        </p:txBody>
      </p:sp>
      <p:sp>
        <p:nvSpPr>
          <p:cNvPr id="18" name="Text 14"/>
          <p:cNvSpPr/>
          <p:nvPr/>
        </p:nvSpPr>
        <p:spPr>
          <a:xfrm>
            <a:off x="5379482" y="4947285"/>
            <a:ext cx="3871317"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NodePort range: 30000-32767</a:t>
            </a:r>
            <a:endParaRPr lang="en-US" sz="1400" dirty="0"/>
          </a:p>
        </p:txBody>
      </p:sp>
      <p:sp>
        <p:nvSpPr>
          <p:cNvPr id="19" name="Text 15"/>
          <p:cNvSpPr/>
          <p:nvPr/>
        </p:nvSpPr>
        <p:spPr>
          <a:xfrm>
            <a:off x="5379482" y="5295543"/>
            <a:ext cx="3871317"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Useful for development and testing</a:t>
            </a:r>
            <a:endParaRPr lang="en-US" sz="1400" dirty="0"/>
          </a:p>
        </p:txBody>
      </p:sp>
      <p:sp>
        <p:nvSpPr>
          <p:cNvPr id="20" name="Shape 16"/>
          <p:cNvSpPr/>
          <p:nvPr/>
        </p:nvSpPr>
        <p:spPr>
          <a:xfrm>
            <a:off x="9607987" y="2340293"/>
            <a:ext cx="4228505" cy="3419594"/>
          </a:xfrm>
          <a:prstGeom prst="roundRect">
            <a:avLst>
              <a:gd name="adj" fmla="val 4701"/>
            </a:avLst>
          </a:prstGeom>
          <a:solidFill>
            <a:srgbClr val="E8F3E8"/>
          </a:solidFill>
          <a:ln/>
        </p:spPr>
      </p:sp>
      <p:sp>
        <p:nvSpPr>
          <p:cNvPr id="21" name="Shape 17"/>
          <p:cNvSpPr/>
          <p:nvPr/>
        </p:nvSpPr>
        <p:spPr>
          <a:xfrm>
            <a:off x="9786580" y="2518886"/>
            <a:ext cx="535781" cy="535781"/>
          </a:xfrm>
          <a:prstGeom prst="roundRect">
            <a:avLst>
              <a:gd name="adj" fmla="val 17064968"/>
            </a:avLst>
          </a:prstGeom>
          <a:solidFill>
            <a:srgbClr val="5E98F1"/>
          </a:solidFill>
          <a:ln/>
        </p:spPr>
      </p:sp>
      <p:pic>
        <p:nvPicPr>
          <p:cNvPr id="22" name="Image 2" descr="preencoded.png">    </p:cNvPr>
          <p:cNvPicPr>
            <a:picLocks noChangeAspect="1"/>
          </p:cNvPicPr>
          <p:nvPr/>
        </p:nvPicPr>
        <p:blipFill>
          <a:blip r:embed="rId3"/>
          <a:stretch>
            <a:fillRect/>
          </a:stretch>
        </p:blipFill>
        <p:spPr>
          <a:xfrm>
            <a:off x="9933861" y="2636044"/>
            <a:ext cx="241102" cy="301347"/>
          </a:xfrm>
          <a:prstGeom prst="rect">
            <a:avLst/>
          </a:prstGeom>
        </p:spPr>
      </p:pic>
      <p:sp>
        <p:nvSpPr>
          <p:cNvPr id="23" name="Text 18"/>
          <p:cNvSpPr/>
          <p:nvPr/>
        </p:nvSpPr>
        <p:spPr>
          <a:xfrm>
            <a:off x="9786580" y="3233261"/>
            <a:ext cx="3592235" cy="278963"/>
          </a:xfrm>
          <a:prstGeom prst="rect">
            <a:avLst/>
          </a:prstGeom>
          <a:noFill/>
          <a:ln/>
        </p:spPr>
        <p:txBody>
          <a:bodyPr wrap="none" lIns="0" tIns="0" rIns="0" bIns="0" rtlCol="0" anchor="t"/>
          <a:lstStyle/>
          <a:p>
            <a:pPr algn="l" indent="0" marL="0">
              <a:lnSpc>
                <a:spcPts val="2150"/>
              </a:lnSpc>
              <a:buNone/>
            </a:pPr>
            <a:r>
              <a:rPr lang="en-US" sz="1750" b="1" dirty="0">
                <a:solidFill>
                  <a:srgbClr val="405449"/>
                </a:solidFill>
                <a:latin typeface="Fraunces Extra Bold" pitchFamily="34" charset="0"/>
                <a:ea typeface="Fraunces Extra Bold" pitchFamily="34" charset="-122"/>
                <a:cs typeface="Fraunces Extra Bold" pitchFamily="34" charset="-120"/>
              </a:rPr>
              <a:t>LoadBalancer (External Access)</a:t>
            </a:r>
            <a:endParaRPr lang="en-US" sz="1750" dirty="0"/>
          </a:p>
        </p:txBody>
      </p:sp>
      <p:sp>
        <p:nvSpPr>
          <p:cNvPr id="24" name="Text 19"/>
          <p:cNvSpPr/>
          <p:nvPr/>
        </p:nvSpPr>
        <p:spPr>
          <a:xfrm>
            <a:off x="9786580" y="3619381"/>
            <a:ext cx="3871317" cy="857250"/>
          </a:xfrm>
          <a:prstGeom prst="rect">
            <a:avLst/>
          </a:prstGeom>
          <a:noFill/>
          <a:ln/>
        </p:spPr>
        <p:txBody>
          <a:bodyPr wrap="square" lIns="0" tIns="0" rIns="0" bIns="0" rtlCol="0" anchor="t"/>
          <a:lstStyle/>
          <a:p>
            <a:pPr algn="l" indent="0" marL="0">
              <a:lnSpc>
                <a:spcPts val="2250"/>
              </a:lnSpc>
              <a:buNone/>
            </a:pPr>
            <a:r>
              <a:rPr lang="en-US" sz="1400" dirty="0">
                <a:solidFill>
                  <a:srgbClr val="405449"/>
                </a:solidFill>
                <a:latin typeface="Nobile" pitchFamily="34" charset="0"/>
                <a:ea typeface="Nobile" pitchFamily="34" charset="-122"/>
                <a:cs typeface="Nobile" pitchFamily="34" charset="-120"/>
              </a:rPr>
              <a:t>Integrates with external cloud provider load balancers to provide a public IP and distribute traffic automatically.</a:t>
            </a:r>
            <a:endParaRPr lang="en-US" sz="1400" dirty="0"/>
          </a:p>
        </p:txBody>
      </p:sp>
      <p:sp>
        <p:nvSpPr>
          <p:cNvPr id="25" name="Text 20"/>
          <p:cNvSpPr/>
          <p:nvPr/>
        </p:nvSpPr>
        <p:spPr>
          <a:xfrm>
            <a:off x="9786580" y="4583787"/>
            <a:ext cx="3871317"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Provides a public, external IP</a:t>
            </a:r>
            <a:endParaRPr lang="en-US" sz="1400" dirty="0"/>
          </a:p>
        </p:txBody>
      </p:sp>
      <p:sp>
        <p:nvSpPr>
          <p:cNvPr id="26" name="Text 21"/>
          <p:cNvSpPr/>
          <p:nvPr/>
        </p:nvSpPr>
        <p:spPr>
          <a:xfrm>
            <a:off x="9786580" y="4932045"/>
            <a:ext cx="3871317"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Automatic traffic distribution</a:t>
            </a:r>
            <a:endParaRPr lang="en-US" sz="1400" dirty="0"/>
          </a:p>
        </p:txBody>
      </p:sp>
      <p:sp>
        <p:nvSpPr>
          <p:cNvPr id="27" name="Text 22"/>
          <p:cNvSpPr/>
          <p:nvPr/>
        </p:nvSpPr>
        <p:spPr>
          <a:xfrm>
            <a:off x="9786580" y="5280303"/>
            <a:ext cx="3871317" cy="28575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405449"/>
                </a:solidFill>
                <a:latin typeface="Nobile" pitchFamily="34" charset="0"/>
                <a:ea typeface="Nobile" pitchFamily="34" charset="-122"/>
                <a:cs typeface="Nobile" pitchFamily="34" charset="-120"/>
              </a:rPr>
              <a:t>Essential for production workloads</a:t>
            </a:r>
            <a:endParaRPr lang="en-US" sz="1400" dirty="0"/>
          </a:p>
        </p:txBody>
      </p:sp>
      <p:sp>
        <p:nvSpPr>
          <p:cNvPr id="28" name="Shape 23"/>
          <p:cNvSpPr/>
          <p:nvPr/>
        </p:nvSpPr>
        <p:spPr>
          <a:xfrm>
            <a:off x="793790" y="5960745"/>
            <a:ext cx="13042821" cy="1616273"/>
          </a:xfrm>
          <a:prstGeom prst="roundRect">
            <a:avLst>
              <a:gd name="adj" fmla="val 9947"/>
            </a:avLst>
          </a:prstGeom>
          <a:solidFill>
            <a:srgbClr val="CCE6D1"/>
          </a:solidFill>
          <a:ln/>
        </p:spPr>
      </p:sp>
      <p:pic>
        <p:nvPicPr>
          <p:cNvPr id="29" name="Image 3" descr="preencoded.png">    </p:cNvPr>
          <p:cNvPicPr>
            <a:picLocks noChangeAspect="1"/>
          </p:cNvPicPr>
          <p:nvPr/>
        </p:nvPicPr>
        <p:blipFill>
          <a:blip r:embed="rId4"/>
          <a:stretch>
            <a:fillRect/>
          </a:stretch>
        </p:blipFill>
        <p:spPr>
          <a:xfrm>
            <a:off x="972383" y="6218158"/>
            <a:ext cx="223242" cy="178594"/>
          </a:xfrm>
          <a:prstGeom prst="rect">
            <a:avLst/>
          </a:prstGeom>
        </p:spPr>
      </p:pic>
      <p:sp>
        <p:nvSpPr>
          <p:cNvPr id="30" name="Text 24"/>
          <p:cNvSpPr/>
          <p:nvPr/>
        </p:nvSpPr>
        <p:spPr>
          <a:xfrm>
            <a:off x="1374219" y="6183987"/>
            <a:ext cx="12283797" cy="1143000"/>
          </a:xfrm>
          <a:prstGeom prst="rect">
            <a:avLst/>
          </a:prstGeom>
          <a:noFill/>
          <a:ln/>
        </p:spPr>
        <p:txBody>
          <a:bodyPr wrap="square" lIns="0" tIns="0" rIns="0" bIns="0" rtlCol="0" anchor="t"/>
          <a:lstStyle/>
          <a:p>
            <a:pPr algn="l" indent="0" marL="0">
              <a:lnSpc>
                <a:spcPts val="2250"/>
              </a:lnSpc>
              <a:buNone/>
            </a:pPr>
            <a:r>
              <a:rPr lang="en-US" sz="1400" dirty="0">
                <a:solidFill>
                  <a:srgbClr val="000000"/>
                </a:solidFill>
                <a:latin typeface="Nobile" pitchFamily="34" charset="0"/>
                <a:ea typeface="Nobile" pitchFamily="34" charset="-122"/>
                <a:cs typeface="Nobile" pitchFamily="34" charset="-120"/>
              </a:rPr>
              <a:t>Speaker Notes: Services are a fundamental Kubernetes concept that solve the problem of Pod ephemerality. When Pods restart or scale, their IP addresses change, which would break connections. Services provide stable endpoints that don't change, even as the underlying Pods come and go. The three main service types serve different purposes: ClusterIP for internal communication, NodePort for development and testing, and LoadBalancer for production workloads that need external access. Each type builds on the previous one, adding more functionality.</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03290" y="414814"/>
            <a:ext cx="2845118" cy="306348"/>
          </a:xfrm>
          <a:prstGeom prst="rect">
            <a:avLst/>
          </a:prstGeom>
          <a:noFill/>
          <a:ln/>
        </p:spPr>
        <p:txBody>
          <a:bodyPr wrap="none" lIns="0" tIns="0" rIns="0" bIns="0" rtlCol="0" anchor="t"/>
          <a:lstStyle/>
          <a:p>
            <a:pPr algn="l" indent="0" marL="0">
              <a:lnSpc>
                <a:spcPts val="2400"/>
              </a:lnSpc>
              <a:buNone/>
            </a:pPr>
            <a:r>
              <a:rPr lang="en-US" sz="1900" b="1" dirty="0">
                <a:solidFill>
                  <a:srgbClr val="3B4540"/>
                </a:solidFill>
                <a:latin typeface="Fraunces Extra Bold" pitchFamily="34" charset="0"/>
                <a:ea typeface="Fraunces Extra Bold" pitchFamily="34" charset="-122"/>
                <a:cs typeface="Fraunces Extra Bold" pitchFamily="34" charset="-120"/>
              </a:rPr>
              <a:t>Service YAML Example</a:t>
            </a:r>
            <a:endParaRPr lang="en-US" sz="1900" dirty="0"/>
          </a:p>
        </p:txBody>
      </p:sp>
      <p:sp>
        <p:nvSpPr>
          <p:cNvPr id="3" name="Text 1"/>
          <p:cNvSpPr/>
          <p:nvPr/>
        </p:nvSpPr>
        <p:spPr>
          <a:xfrm>
            <a:off x="603290" y="966192"/>
            <a:ext cx="2102168" cy="183713"/>
          </a:xfrm>
          <a:prstGeom prst="rect">
            <a:avLst/>
          </a:prstGeom>
          <a:noFill/>
          <a:ln/>
        </p:spPr>
        <p:txBody>
          <a:bodyPr wrap="none" lIns="0" tIns="0" rIns="0" bIns="0" rtlCol="0" anchor="t"/>
          <a:lstStyle/>
          <a:p>
            <a:pPr algn="l" indent="0" marL="0">
              <a:lnSpc>
                <a:spcPts val="1400"/>
              </a:lnSpc>
              <a:buNone/>
            </a:pPr>
            <a:r>
              <a:rPr lang="en-US" sz="1150" b="1" dirty="0">
                <a:solidFill>
                  <a:srgbClr val="3B4540"/>
                </a:solidFill>
                <a:latin typeface="Fraunces Extra Bold" pitchFamily="34" charset="0"/>
                <a:ea typeface="Fraunces Extra Bold" pitchFamily="34" charset="-122"/>
                <a:cs typeface="Fraunces Extra Bold" pitchFamily="34" charset="-120"/>
              </a:rPr>
              <a:t>ClusterIP Service Definition</a:t>
            </a:r>
            <a:endParaRPr lang="en-US" sz="1150" dirty="0"/>
          </a:p>
        </p:txBody>
      </p:sp>
      <p:sp>
        <p:nvSpPr>
          <p:cNvPr id="4" name="Text 2"/>
          <p:cNvSpPr/>
          <p:nvPr/>
        </p:nvSpPr>
        <p:spPr>
          <a:xfrm>
            <a:off x="603290" y="1247894"/>
            <a:ext cx="6592372" cy="156924"/>
          </a:xfrm>
          <a:prstGeom prst="rect">
            <a:avLst/>
          </a:prstGeom>
          <a:noFill/>
          <a:ln/>
        </p:spPr>
        <p:txBody>
          <a:bodyPr wrap="none" lIns="0" tIns="0" rIns="0" bIns="0" rtlCol="0" anchor="t"/>
          <a:lstStyle/>
          <a:p>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This YAML defines a basic ClusterIP Service, which provides stable network access to a set of Pods within the cluster.</a:t>
            </a:r>
            <a:endParaRPr lang="en-US" sz="750" dirty="0"/>
          </a:p>
        </p:txBody>
      </p:sp>
      <p:sp>
        <p:nvSpPr>
          <p:cNvPr id="5" name="Shape 3"/>
          <p:cNvSpPr/>
          <p:nvPr/>
        </p:nvSpPr>
        <p:spPr>
          <a:xfrm>
            <a:off x="603290" y="1515070"/>
            <a:ext cx="6592372" cy="1873091"/>
          </a:xfrm>
          <a:prstGeom prst="roundRect">
            <a:avLst>
              <a:gd name="adj" fmla="val 4711"/>
            </a:avLst>
          </a:prstGeom>
          <a:solidFill>
            <a:srgbClr val="EDF2ED"/>
          </a:solidFill>
          <a:ln/>
        </p:spPr>
      </p:sp>
      <p:sp>
        <p:nvSpPr>
          <p:cNvPr id="6" name="Shape 4"/>
          <p:cNvSpPr/>
          <p:nvPr/>
        </p:nvSpPr>
        <p:spPr>
          <a:xfrm>
            <a:off x="598408" y="1515070"/>
            <a:ext cx="6602135" cy="1873091"/>
          </a:xfrm>
          <a:prstGeom prst="roundRect">
            <a:avLst>
              <a:gd name="adj" fmla="val 785"/>
            </a:avLst>
          </a:prstGeom>
          <a:solidFill>
            <a:srgbClr val="EDF2ED"/>
          </a:solidFill>
          <a:ln/>
        </p:spPr>
      </p:sp>
      <p:sp>
        <p:nvSpPr>
          <p:cNvPr id="7" name="Text 5"/>
          <p:cNvSpPr/>
          <p:nvPr/>
        </p:nvSpPr>
        <p:spPr>
          <a:xfrm>
            <a:off x="696397" y="1588532"/>
            <a:ext cx="6406158" cy="1726168"/>
          </a:xfrm>
          <a:prstGeom prst="rect">
            <a:avLst/>
          </a:prstGeom>
          <a:noFill/>
          <a:ln/>
        </p:spPr>
        <p:txBody>
          <a:bodyPr wrap="square" lIns="0" tIns="0" rIns="0" bIns="0" rtlCol="0" anchor="t"/>
          <a:lstStyle/>
          <a:p>
            <a:pPr algn="l" indent="0" marL="0">
              <a:lnSpc>
                <a:spcPts val="1200"/>
              </a:lnSpc>
              <a:buNone/>
            </a:pPr>
            <a:r>
              <a:rPr lang="en-US" sz="750" dirty="0">
                <a:solidFill>
                  <a:srgbClr val="405449"/>
                </a:solidFill>
                <a:highlight>
                  <a:srgbClr val="EDF2ED"/>
                </a:highlight>
                <a:latin typeface="Consolas" pitchFamily="34" charset="0"/>
                <a:ea typeface="Consolas" pitchFamily="34" charset="-122"/>
                <a:cs typeface="Consolas" pitchFamily="34" charset="-120"/>
              </a:rPr>
              <a:t>apiVersion: v1kind: Servicemetadata:  name: nginx-svcspec:  selector:    app: nginx  ports:  - port: 80    targetPort: 80  type: ClusterIP</a:t>
            </a:r>
            <a:endParaRPr lang="en-US" sz="750" dirty="0"/>
          </a:p>
        </p:txBody>
      </p:sp>
      <p:sp>
        <p:nvSpPr>
          <p:cNvPr id="8" name="Text 6"/>
          <p:cNvSpPr/>
          <p:nvPr/>
        </p:nvSpPr>
        <p:spPr>
          <a:xfrm>
            <a:off x="7442359" y="966192"/>
            <a:ext cx="1566505" cy="183713"/>
          </a:xfrm>
          <a:prstGeom prst="rect">
            <a:avLst/>
          </a:prstGeom>
          <a:noFill/>
          <a:ln/>
        </p:spPr>
        <p:txBody>
          <a:bodyPr wrap="none" lIns="0" tIns="0" rIns="0" bIns="0" rtlCol="0" anchor="t"/>
          <a:lstStyle/>
          <a:p>
            <a:pPr algn="l" indent="0" marL="0">
              <a:lnSpc>
                <a:spcPts val="1400"/>
              </a:lnSpc>
              <a:buNone/>
            </a:pPr>
            <a:r>
              <a:rPr lang="en-US" sz="1150" b="1" dirty="0">
                <a:solidFill>
                  <a:srgbClr val="3B4540"/>
                </a:solidFill>
                <a:latin typeface="Fraunces Extra Bold" pitchFamily="34" charset="0"/>
                <a:ea typeface="Fraunces Extra Bold" pitchFamily="34" charset="-122"/>
                <a:cs typeface="Fraunces Extra Bold" pitchFamily="34" charset="-120"/>
              </a:rPr>
              <a:t>Anatomy of a Service</a:t>
            </a:r>
            <a:endParaRPr lang="en-US" sz="1150" dirty="0"/>
          </a:p>
        </p:txBody>
      </p:sp>
      <p:sp>
        <p:nvSpPr>
          <p:cNvPr id="9" name="Text 7"/>
          <p:cNvSpPr/>
          <p:nvPr/>
        </p:nvSpPr>
        <p:spPr>
          <a:xfrm>
            <a:off x="7442359" y="1247894"/>
            <a:ext cx="6592372" cy="156924"/>
          </a:xfrm>
          <a:prstGeom prst="rect">
            <a:avLst/>
          </a:prstGeom>
          <a:noFill/>
          <a:ln/>
        </p:spPr>
        <p:txBody>
          <a:bodyPr wrap="none" lIns="0" tIns="0" rIns="0" bIns="0" rtlCol="0" anchor="t"/>
          <a:lstStyle/>
          <a:p>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The Service acts as an internal load balancer, directing traffic to Pods that match its defined selector.</a:t>
            </a:r>
            <a:endParaRPr lang="en-US" sz="750" dirty="0"/>
          </a:p>
        </p:txBody>
      </p:sp>
      <p:sp>
        <p:nvSpPr>
          <p:cNvPr id="10" name="Shape 8"/>
          <p:cNvSpPr/>
          <p:nvPr/>
        </p:nvSpPr>
        <p:spPr>
          <a:xfrm>
            <a:off x="7442359" y="1515070"/>
            <a:ext cx="6592372" cy="649724"/>
          </a:xfrm>
          <a:prstGeom prst="roundRect">
            <a:avLst>
              <a:gd name="adj" fmla="val 13582"/>
            </a:avLst>
          </a:prstGeom>
          <a:solidFill>
            <a:srgbClr val="FAFFFA"/>
          </a:solidFill>
          <a:ln w="15240">
            <a:solidFill>
              <a:srgbClr val="CED9CE"/>
            </a:solidFill>
            <a:prstDash val="solid"/>
          </a:ln>
        </p:spPr>
      </p:sp>
      <p:sp>
        <p:nvSpPr>
          <p:cNvPr id="11" name="Text 9"/>
          <p:cNvSpPr/>
          <p:nvPr/>
        </p:nvSpPr>
        <p:spPr>
          <a:xfrm>
            <a:off x="7555587" y="1628299"/>
            <a:ext cx="1225510" cy="153114"/>
          </a:xfrm>
          <a:prstGeom prst="rect">
            <a:avLst/>
          </a:prstGeom>
          <a:noFill/>
          <a:ln/>
        </p:spPr>
        <p:txBody>
          <a:bodyPr wrap="none" lIns="0" tIns="0" rIns="0" bIns="0" rtlCol="0" anchor="t"/>
          <a:lstStyle/>
          <a:p>
            <a:pPr algn="l" indent="0" marL="0">
              <a:lnSpc>
                <a:spcPts val="1200"/>
              </a:lnSpc>
              <a:buNone/>
            </a:pPr>
            <a:r>
              <a:rPr lang="en-US" sz="950" b="1" dirty="0">
                <a:solidFill>
                  <a:srgbClr val="405449"/>
                </a:solidFill>
                <a:highlight>
                  <a:srgbClr val="EDF2ED"/>
                </a:highlight>
                <a:latin typeface="Consolas" pitchFamily="34" charset="0"/>
                <a:ea typeface="Consolas" pitchFamily="34" charset="-122"/>
                <a:cs typeface="Consolas" pitchFamily="34" charset="-120"/>
              </a:rPr>
              <a:t>selector</a:t>
            </a:r>
            <a:endParaRPr lang="en-US" sz="950" dirty="0"/>
          </a:p>
        </p:txBody>
      </p:sp>
      <p:sp>
        <p:nvSpPr>
          <p:cNvPr id="12" name="Text 10"/>
          <p:cNvSpPr/>
          <p:nvPr/>
        </p:nvSpPr>
        <p:spPr>
          <a:xfrm>
            <a:off x="7555587" y="1879402"/>
            <a:ext cx="6365915" cy="172164"/>
          </a:xfrm>
          <a:prstGeom prst="rect">
            <a:avLst/>
          </a:prstGeom>
          <a:noFill/>
          <a:ln/>
        </p:spPr>
        <p:txBody>
          <a:bodyPr wrap="none" lIns="0" tIns="0" rIns="0" bIns="0" rtlCol="0" anchor="t"/>
          <a:lstStyle/>
          <a:p>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Crucially identifies which Pods the Service should manage, based on their labels (e.g., </a:t>
            </a:r>
            <a:pPr algn="l" indent="0" marL="0">
              <a:lnSpc>
                <a:spcPts val="1200"/>
              </a:lnSpc>
              <a:buNone/>
            </a:pPr>
            <a:r>
              <a:rPr lang="en-US" sz="750" dirty="0">
                <a:solidFill>
                  <a:srgbClr val="405449"/>
                </a:solidFill>
                <a:highlight>
                  <a:srgbClr val="EDF2ED"/>
                </a:highlight>
                <a:latin typeface="Consolas" pitchFamily="34" charset="0"/>
                <a:ea typeface="Consolas" pitchFamily="34" charset="-122"/>
                <a:cs typeface="Consolas" pitchFamily="34" charset="-120"/>
              </a:rPr>
              <a:t>app: nginx</a:t>
            </a:r>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a:t>
            </a:r>
            <a:endParaRPr lang="en-US" sz="750" dirty="0"/>
          </a:p>
        </p:txBody>
      </p:sp>
      <p:sp>
        <p:nvSpPr>
          <p:cNvPr id="13" name="Shape 11"/>
          <p:cNvSpPr/>
          <p:nvPr/>
        </p:nvSpPr>
        <p:spPr>
          <a:xfrm>
            <a:off x="7442359" y="2262783"/>
            <a:ext cx="6592372" cy="634484"/>
          </a:xfrm>
          <a:prstGeom prst="roundRect">
            <a:avLst>
              <a:gd name="adj" fmla="val 13908"/>
            </a:avLst>
          </a:prstGeom>
          <a:solidFill>
            <a:srgbClr val="FAFFFA"/>
          </a:solidFill>
          <a:ln w="15240">
            <a:solidFill>
              <a:srgbClr val="CED9CE"/>
            </a:solidFill>
            <a:prstDash val="solid"/>
          </a:ln>
        </p:spPr>
      </p:sp>
      <p:sp>
        <p:nvSpPr>
          <p:cNvPr id="14" name="Text 12"/>
          <p:cNvSpPr/>
          <p:nvPr/>
        </p:nvSpPr>
        <p:spPr>
          <a:xfrm>
            <a:off x="7555587" y="2376011"/>
            <a:ext cx="1225510" cy="153114"/>
          </a:xfrm>
          <a:prstGeom prst="rect">
            <a:avLst/>
          </a:prstGeom>
          <a:noFill/>
          <a:ln/>
        </p:spPr>
        <p:txBody>
          <a:bodyPr wrap="none" lIns="0" tIns="0" rIns="0" bIns="0" rtlCol="0" anchor="t"/>
          <a:lstStyle/>
          <a:p>
            <a:pPr algn="l" indent="0" marL="0">
              <a:lnSpc>
                <a:spcPts val="1200"/>
              </a:lnSpc>
              <a:buNone/>
            </a:pPr>
            <a:r>
              <a:rPr lang="en-US" sz="950" b="1" dirty="0">
                <a:solidFill>
                  <a:srgbClr val="405449"/>
                </a:solidFill>
                <a:highlight>
                  <a:srgbClr val="EDF2ED"/>
                </a:highlight>
                <a:latin typeface="Consolas" pitchFamily="34" charset="0"/>
                <a:ea typeface="Consolas" pitchFamily="34" charset="-122"/>
                <a:cs typeface="Consolas" pitchFamily="34" charset="-120"/>
              </a:rPr>
              <a:t>port</a:t>
            </a:r>
            <a:endParaRPr lang="en-US" sz="950" dirty="0"/>
          </a:p>
        </p:txBody>
      </p:sp>
      <p:sp>
        <p:nvSpPr>
          <p:cNvPr id="15" name="Text 13"/>
          <p:cNvSpPr/>
          <p:nvPr/>
        </p:nvSpPr>
        <p:spPr>
          <a:xfrm>
            <a:off x="7555587" y="2627114"/>
            <a:ext cx="6365915" cy="156924"/>
          </a:xfrm>
          <a:prstGeom prst="rect">
            <a:avLst/>
          </a:prstGeom>
          <a:noFill/>
          <a:ln/>
        </p:spPr>
        <p:txBody>
          <a:bodyPr wrap="none" lIns="0" tIns="0" rIns="0" bIns="0" rtlCol="0" anchor="t"/>
          <a:lstStyle/>
          <a:p>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The port on which the Service itself listens for incoming connections from other services or applications.</a:t>
            </a:r>
            <a:endParaRPr lang="en-US" sz="750" dirty="0"/>
          </a:p>
        </p:txBody>
      </p:sp>
      <p:sp>
        <p:nvSpPr>
          <p:cNvPr id="16" name="Shape 14"/>
          <p:cNvSpPr/>
          <p:nvPr/>
        </p:nvSpPr>
        <p:spPr>
          <a:xfrm>
            <a:off x="7442359" y="2995255"/>
            <a:ext cx="6592372" cy="634484"/>
          </a:xfrm>
          <a:prstGeom prst="roundRect">
            <a:avLst>
              <a:gd name="adj" fmla="val 13908"/>
            </a:avLst>
          </a:prstGeom>
          <a:solidFill>
            <a:srgbClr val="FAFFFA"/>
          </a:solidFill>
          <a:ln w="15240">
            <a:solidFill>
              <a:srgbClr val="CED9CE"/>
            </a:solidFill>
            <a:prstDash val="solid"/>
          </a:ln>
        </p:spPr>
      </p:sp>
      <p:sp>
        <p:nvSpPr>
          <p:cNvPr id="17" name="Text 15"/>
          <p:cNvSpPr/>
          <p:nvPr/>
        </p:nvSpPr>
        <p:spPr>
          <a:xfrm>
            <a:off x="7555587" y="3108484"/>
            <a:ext cx="1225510" cy="153114"/>
          </a:xfrm>
          <a:prstGeom prst="rect">
            <a:avLst/>
          </a:prstGeom>
          <a:noFill/>
          <a:ln/>
        </p:spPr>
        <p:txBody>
          <a:bodyPr wrap="none" lIns="0" tIns="0" rIns="0" bIns="0" rtlCol="0" anchor="t"/>
          <a:lstStyle/>
          <a:p>
            <a:pPr algn="l" indent="0" marL="0">
              <a:lnSpc>
                <a:spcPts val="1200"/>
              </a:lnSpc>
              <a:buNone/>
            </a:pPr>
            <a:r>
              <a:rPr lang="en-US" sz="950" b="1" dirty="0">
                <a:solidFill>
                  <a:srgbClr val="405449"/>
                </a:solidFill>
                <a:highlight>
                  <a:srgbClr val="EDF2ED"/>
                </a:highlight>
                <a:latin typeface="Consolas" pitchFamily="34" charset="0"/>
                <a:ea typeface="Consolas" pitchFamily="34" charset="-122"/>
                <a:cs typeface="Consolas" pitchFamily="34" charset="-120"/>
              </a:rPr>
              <a:t>targetPort</a:t>
            </a:r>
            <a:endParaRPr lang="en-US" sz="950" dirty="0"/>
          </a:p>
        </p:txBody>
      </p:sp>
      <p:sp>
        <p:nvSpPr>
          <p:cNvPr id="18" name="Text 16"/>
          <p:cNvSpPr/>
          <p:nvPr/>
        </p:nvSpPr>
        <p:spPr>
          <a:xfrm>
            <a:off x="7555587" y="3359587"/>
            <a:ext cx="6365915" cy="156924"/>
          </a:xfrm>
          <a:prstGeom prst="rect">
            <a:avLst/>
          </a:prstGeom>
          <a:noFill/>
          <a:ln/>
        </p:spPr>
        <p:txBody>
          <a:bodyPr wrap="none" lIns="0" tIns="0" rIns="0" bIns="0" rtlCol="0" anchor="t"/>
          <a:lstStyle/>
          <a:p>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The port on the Pod (container) where the actual application is listening for traffic. This is where the Service forwards requests.</a:t>
            </a:r>
            <a:endParaRPr lang="en-US" sz="750" dirty="0"/>
          </a:p>
        </p:txBody>
      </p:sp>
      <p:sp>
        <p:nvSpPr>
          <p:cNvPr id="19" name="Shape 17"/>
          <p:cNvSpPr/>
          <p:nvPr/>
        </p:nvSpPr>
        <p:spPr>
          <a:xfrm>
            <a:off x="7442359" y="3727728"/>
            <a:ext cx="6592372" cy="806648"/>
          </a:xfrm>
          <a:prstGeom prst="roundRect">
            <a:avLst>
              <a:gd name="adj" fmla="val 10940"/>
            </a:avLst>
          </a:prstGeom>
          <a:solidFill>
            <a:srgbClr val="FAFFFA"/>
          </a:solidFill>
          <a:ln w="15240">
            <a:solidFill>
              <a:srgbClr val="CED9CE"/>
            </a:solidFill>
            <a:prstDash val="solid"/>
          </a:ln>
        </p:spPr>
      </p:sp>
      <p:sp>
        <p:nvSpPr>
          <p:cNvPr id="20" name="Text 18"/>
          <p:cNvSpPr/>
          <p:nvPr/>
        </p:nvSpPr>
        <p:spPr>
          <a:xfrm>
            <a:off x="7555587" y="3840956"/>
            <a:ext cx="1225510" cy="153114"/>
          </a:xfrm>
          <a:prstGeom prst="rect">
            <a:avLst/>
          </a:prstGeom>
          <a:noFill/>
          <a:ln/>
        </p:spPr>
        <p:txBody>
          <a:bodyPr wrap="none" lIns="0" tIns="0" rIns="0" bIns="0" rtlCol="0" anchor="t"/>
          <a:lstStyle/>
          <a:p>
            <a:pPr algn="l" indent="0" marL="0">
              <a:lnSpc>
                <a:spcPts val="1200"/>
              </a:lnSpc>
              <a:buNone/>
            </a:pPr>
            <a:r>
              <a:rPr lang="en-US" sz="950" b="1" dirty="0">
                <a:solidFill>
                  <a:srgbClr val="405449"/>
                </a:solidFill>
                <a:highlight>
                  <a:srgbClr val="EDF2ED"/>
                </a:highlight>
                <a:latin typeface="Consolas" pitchFamily="34" charset="0"/>
                <a:ea typeface="Consolas" pitchFamily="34" charset="-122"/>
                <a:cs typeface="Consolas" pitchFamily="34" charset="-120"/>
              </a:rPr>
              <a:t>type</a:t>
            </a:r>
            <a:endParaRPr lang="en-US" sz="950" dirty="0"/>
          </a:p>
        </p:txBody>
      </p:sp>
      <p:sp>
        <p:nvSpPr>
          <p:cNvPr id="21" name="Text 19"/>
          <p:cNvSpPr/>
          <p:nvPr/>
        </p:nvSpPr>
        <p:spPr>
          <a:xfrm>
            <a:off x="7555587" y="4092059"/>
            <a:ext cx="6365915" cy="329089"/>
          </a:xfrm>
          <a:prstGeom prst="rect">
            <a:avLst/>
          </a:prstGeom>
          <a:noFill/>
          <a:ln/>
        </p:spPr>
        <p:txBody>
          <a:bodyPr wrap="square" lIns="0" tIns="0" rIns="0" bIns="0" rtlCol="0" anchor="t"/>
          <a:lstStyle/>
          <a:p>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Defines how the Service is exposed: </a:t>
            </a:r>
            <a:pPr algn="l" indent="0" marL="0">
              <a:lnSpc>
                <a:spcPts val="1200"/>
              </a:lnSpc>
              <a:buNone/>
            </a:pPr>
            <a:r>
              <a:rPr lang="en-US" sz="750" dirty="0">
                <a:solidFill>
                  <a:srgbClr val="405449"/>
                </a:solidFill>
                <a:highlight>
                  <a:srgbClr val="EDF2ED"/>
                </a:highlight>
                <a:latin typeface="Consolas" pitchFamily="34" charset="0"/>
                <a:ea typeface="Consolas" pitchFamily="34" charset="-122"/>
                <a:cs typeface="Consolas" pitchFamily="34" charset="-120"/>
              </a:rPr>
              <a:t>ClusterIP</a:t>
            </a:r>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 (internal), </a:t>
            </a:r>
            <a:pPr algn="l" indent="0" marL="0">
              <a:lnSpc>
                <a:spcPts val="1200"/>
              </a:lnSpc>
              <a:buNone/>
            </a:pPr>
            <a:r>
              <a:rPr lang="en-US" sz="750" dirty="0">
                <a:solidFill>
                  <a:srgbClr val="405449"/>
                </a:solidFill>
                <a:highlight>
                  <a:srgbClr val="EDF2ED"/>
                </a:highlight>
                <a:latin typeface="Consolas" pitchFamily="34" charset="0"/>
                <a:ea typeface="Consolas" pitchFamily="34" charset="-122"/>
                <a:cs typeface="Consolas" pitchFamily="34" charset="-120"/>
              </a:rPr>
              <a:t>NodePort</a:t>
            </a:r>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 (on nodes), or </a:t>
            </a:r>
            <a:pPr algn="l" indent="0" marL="0">
              <a:lnSpc>
                <a:spcPts val="1200"/>
              </a:lnSpc>
              <a:buNone/>
            </a:pPr>
            <a:r>
              <a:rPr lang="en-US" sz="750" dirty="0">
                <a:solidFill>
                  <a:srgbClr val="405449"/>
                </a:solidFill>
                <a:highlight>
                  <a:srgbClr val="EDF2ED"/>
                </a:highlight>
                <a:latin typeface="Consolas" pitchFamily="34" charset="0"/>
                <a:ea typeface="Consolas" pitchFamily="34" charset="-122"/>
                <a:cs typeface="Consolas" pitchFamily="34" charset="-120"/>
              </a:rPr>
              <a:t>LoadBalancer</a:t>
            </a:r>
            <a:pPr algn="l" indent="0" marL="0">
              <a:lnSpc>
                <a:spcPts val="1200"/>
              </a:lnSpc>
              <a:buNone/>
            </a:pPr>
            <a:r>
              <a:rPr lang="en-US" sz="750" dirty="0">
                <a:solidFill>
                  <a:srgbClr val="405449"/>
                </a:solidFill>
                <a:latin typeface="Nobile" pitchFamily="34" charset="0"/>
                <a:ea typeface="Nobile" pitchFamily="34" charset="-122"/>
                <a:cs typeface="Nobile" pitchFamily="34" charset="-120"/>
              </a:rPr>
              <a:t> (external with cloud provider integration).</a:t>
            </a:r>
            <a:endParaRPr lang="en-US" sz="750" dirty="0"/>
          </a:p>
        </p:txBody>
      </p:sp>
      <p:pic>
        <p:nvPicPr>
          <p:cNvPr id="22" name="Image 0" descr="preencoded.png">    </p:cNvPr>
          <p:cNvPicPr>
            <a:picLocks noChangeAspect="1"/>
          </p:cNvPicPr>
          <p:nvPr/>
        </p:nvPicPr>
        <p:blipFill>
          <a:blip r:embed="rId1"/>
          <a:stretch>
            <a:fillRect/>
          </a:stretch>
        </p:blipFill>
        <p:spPr>
          <a:xfrm>
            <a:off x="8596074" y="4644628"/>
            <a:ext cx="4284940" cy="2338268"/>
          </a:xfrm>
          <a:prstGeom prst="rect">
            <a:avLst/>
          </a:prstGeom>
        </p:spPr>
      </p:pic>
      <p:sp>
        <p:nvSpPr>
          <p:cNvPr id="23" name="Text 20"/>
          <p:cNvSpPr/>
          <p:nvPr/>
        </p:nvSpPr>
        <p:spPr>
          <a:xfrm>
            <a:off x="10293774" y="5640545"/>
            <a:ext cx="886707" cy="115994"/>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ClusterIP Service</a:t>
            </a:r>
            <a:endParaRPr lang="en-US" sz="1350" dirty="0"/>
          </a:p>
        </p:txBody>
      </p:sp>
      <p:sp>
        <p:nvSpPr>
          <p:cNvPr id="24" name="Text 21"/>
          <p:cNvSpPr/>
          <p:nvPr/>
        </p:nvSpPr>
        <p:spPr>
          <a:xfrm>
            <a:off x="10293774" y="5789533"/>
            <a:ext cx="886707" cy="18559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Nobile" pitchFamily="34" charset="0"/>
                <a:ea typeface="Nobile" pitchFamily="34" charset="-122"/>
                <a:cs typeface="Nobile" pitchFamily="34" charset="-120"/>
              </a:rPr>
              <a:t>Stable internal endpoint for app: nginx Pods</a:t>
            </a:r>
            <a:endParaRPr lang="en-US" sz="1050" dirty="0"/>
          </a:p>
        </p:txBody>
      </p:sp>
      <p:sp>
        <p:nvSpPr>
          <p:cNvPr id="25" name="Text 22"/>
          <p:cNvSpPr/>
          <p:nvPr/>
        </p:nvSpPr>
        <p:spPr>
          <a:xfrm>
            <a:off x="11710443" y="5116769"/>
            <a:ext cx="927950" cy="115993"/>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nginx-svc</a:t>
            </a:r>
            <a:endParaRPr lang="en-US" sz="1350" dirty="0"/>
          </a:p>
        </p:txBody>
      </p:sp>
      <p:sp>
        <p:nvSpPr>
          <p:cNvPr id="26" name="Text 23"/>
          <p:cNvSpPr/>
          <p:nvPr/>
        </p:nvSpPr>
        <p:spPr>
          <a:xfrm>
            <a:off x="11663015" y="5265756"/>
            <a:ext cx="1022806" cy="18559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Nobile" pitchFamily="34" charset="0"/>
                <a:ea typeface="Nobile" pitchFamily="34" charset="-122"/>
                <a:cs typeface="Nobile" pitchFamily="34" charset="-120"/>
              </a:rPr>
              <a:t>ClusterIP Service named "nginx-svc"</a:t>
            </a:r>
            <a:endParaRPr lang="en-US" sz="1050" dirty="0"/>
          </a:p>
        </p:txBody>
      </p:sp>
      <p:sp>
        <p:nvSpPr>
          <p:cNvPr id="27" name="Text 24"/>
          <p:cNvSpPr/>
          <p:nvPr/>
        </p:nvSpPr>
        <p:spPr>
          <a:xfrm>
            <a:off x="8831737" y="6271551"/>
            <a:ext cx="927949" cy="115994"/>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Fraunces Extra Bold" pitchFamily="34" charset="0"/>
                <a:ea typeface="Fraunces Extra Bold" pitchFamily="34" charset="-122"/>
                <a:cs typeface="Fraunces Extra Bold" pitchFamily="34" charset="-120"/>
              </a:rPr>
              <a:t>Label Selector</a:t>
            </a:r>
            <a:endParaRPr lang="en-US" sz="1350" dirty="0"/>
          </a:p>
        </p:txBody>
      </p:sp>
      <p:sp>
        <p:nvSpPr>
          <p:cNvPr id="28" name="Text 25"/>
          <p:cNvSpPr/>
          <p:nvPr/>
        </p:nvSpPr>
        <p:spPr>
          <a:xfrm>
            <a:off x="8784308" y="6420538"/>
            <a:ext cx="1022806" cy="185590"/>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Nobile" pitchFamily="34" charset="0"/>
                <a:ea typeface="Nobile" pitchFamily="34" charset="-122"/>
                <a:cs typeface="Nobile" pitchFamily="34" charset="-120"/>
              </a:rPr>
              <a:t>Selects Pods with label app: nginx</a:t>
            </a:r>
            <a:endParaRPr lang="en-US" sz="1050" dirty="0"/>
          </a:p>
        </p:txBody>
      </p:sp>
      <p:sp>
        <p:nvSpPr>
          <p:cNvPr id="29" name="Text 26"/>
          <p:cNvSpPr/>
          <p:nvPr/>
        </p:nvSpPr>
        <p:spPr>
          <a:xfrm>
            <a:off x="8947215" y="4889937"/>
            <a:ext cx="927950" cy="115994"/>
          </a:xfrm>
          <a:prstGeom prst="rect">
            <a:avLst/>
          </a:prstGeom>
          <a:noFill/>
          <a:ln/>
        </p:spPr>
        <p:txBody>
          <a:bodyPr wrap="none" lIns="0" tIns="0" rIns="0" bIns="0" rtlCol="0" anchor="t"/>
          <a:lstStyle/>
          <a:p>
            <a:pPr algn="ctr" indent="0" marL="0">
              <a:lnSpc>
                <a:spcPts val="1650"/>
              </a:lnSpc>
              <a:buNone/>
            </a:pPr>
            <a:r>
              <a:rPr lang="en-US" sz="1350" b="1" dirty="0">
                <a:solidFill>
                  <a:srgbClr val="405449"/>
                </a:solidFill>
                <a:latin typeface="Fraunces Extra Bold" pitchFamily="34" charset="0"/>
                <a:ea typeface="Fraunces Extra Bold" pitchFamily="34" charset="-122"/>
                <a:cs typeface="Fraunces Extra Bold" pitchFamily="34" charset="-120"/>
              </a:rPr>
              <a:t>Client Services</a:t>
            </a:r>
            <a:endParaRPr lang="en-US" sz="1350" dirty="0"/>
          </a:p>
        </p:txBody>
      </p:sp>
      <p:sp>
        <p:nvSpPr>
          <p:cNvPr id="30" name="Text 27"/>
          <p:cNvSpPr/>
          <p:nvPr/>
        </p:nvSpPr>
        <p:spPr>
          <a:xfrm>
            <a:off x="8899786" y="5038924"/>
            <a:ext cx="1022807" cy="185590"/>
          </a:xfrm>
          <a:prstGeom prst="rect">
            <a:avLst/>
          </a:prstGeom>
          <a:noFill/>
          <a:ln/>
        </p:spPr>
        <p:txBody>
          <a:bodyPr wrap="square" lIns="0" tIns="0" rIns="0" bIns="0" rtlCol="0" anchor="t"/>
          <a:lstStyle/>
          <a:p>
            <a:pPr algn="ctr" indent="0" marL="0">
              <a:lnSpc>
                <a:spcPts val="1350"/>
              </a:lnSpc>
              <a:buNone/>
            </a:pPr>
            <a:r>
              <a:rPr lang="en-US" sz="1050" dirty="0">
                <a:solidFill>
                  <a:srgbClr val="405449"/>
                </a:solidFill>
                <a:latin typeface="Nobile" pitchFamily="34" charset="0"/>
                <a:ea typeface="Nobile" pitchFamily="34" charset="-122"/>
                <a:cs typeface="Nobile" pitchFamily="34" charset="-120"/>
              </a:rPr>
              <a:t>Other services send requests to ClusterIP</a:t>
            </a:r>
            <a:endParaRPr lang="en-US" sz="1050" dirty="0"/>
          </a:p>
        </p:txBody>
      </p:sp>
      <p:sp>
        <p:nvSpPr>
          <p:cNvPr id="31" name="Text 28"/>
          <p:cNvSpPr/>
          <p:nvPr/>
        </p:nvSpPr>
        <p:spPr>
          <a:xfrm>
            <a:off x="11586716" y="6457141"/>
            <a:ext cx="927951" cy="115994"/>
          </a:xfrm>
          <a:prstGeom prst="rect">
            <a:avLst/>
          </a:prstGeom>
          <a:noFill/>
          <a:ln/>
        </p:spPr>
        <p:txBody>
          <a:bodyPr wrap="none" lIns="0" tIns="0" rIns="0" bIns="0" rtlCol="0" anchor="t"/>
          <a:lstStyle/>
          <a:p>
            <a:pPr algn="ctr" indent="0" marL="0">
              <a:lnSpc>
                <a:spcPts val="1650"/>
              </a:lnSpc>
              <a:buNone/>
            </a:pPr>
            <a:r>
              <a:rPr lang="en-US" sz="1350" b="1" dirty="0">
                <a:solidFill>
                  <a:srgbClr val="405449"/>
                </a:solidFill>
                <a:latin typeface="Fraunces Extra Bold" pitchFamily="34" charset="0"/>
                <a:ea typeface="Fraunces Extra Bold" pitchFamily="34" charset="-122"/>
                <a:cs typeface="Fraunces Extra Bold" pitchFamily="34" charset="-120"/>
              </a:rPr>
              <a:t>Backend Pods</a:t>
            </a:r>
            <a:endParaRPr lang="en-US" sz="1350" dirty="0"/>
          </a:p>
        </p:txBody>
      </p:sp>
      <p:sp>
        <p:nvSpPr>
          <p:cNvPr id="32" name="Text 29"/>
          <p:cNvSpPr/>
          <p:nvPr/>
        </p:nvSpPr>
        <p:spPr>
          <a:xfrm>
            <a:off x="11539288" y="6606128"/>
            <a:ext cx="1022806" cy="185591"/>
          </a:xfrm>
          <a:prstGeom prst="rect">
            <a:avLst/>
          </a:prstGeom>
          <a:noFill/>
          <a:ln/>
        </p:spPr>
        <p:txBody>
          <a:bodyPr wrap="square" lIns="0" tIns="0" rIns="0" bIns="0" rtlCol="0" anchor="t"/>
          <a:lstStyle/>
          <a:p>
            <a:pPr algn="ctr" indent="0" marL="0">
              <a:lnSpc>
                <a:spcPts val="1350"/>
              </a:lnSpc>
              <a:buNone/>
            </a:pPr>
            <a:r>
              <a:rPr lang="en-US" sz="1050" dirty="0">
                <a:solidFill>
                  <a:srgbClr val="405449"/>
                </a:solidFill>
                <a:latin typeface="Nobile" pitchFamily="34" charset="0"/>
                <a:ea typeface="Nobile" pitchFamily="34" charset="-122"/>
                <a:cs typeface="Nobile" pitchFamily="34" charset="-120"/>
              </a:rPr>
              <a:t>Multiple nginx Pods receive traffic</a:t>
            </a:r>
            <a:endParaRPr lang="en-US" sz="1050" dirty="0"/>
          </a:p>
        </p:txBody>
      </p:sp>
      <p:sp>
        <p:nvSpPr>
          <p:cNvPr id="33" name="Shape 30"/>
          <p:cNvSpPr/>
          <p:nvPr/>
        </p:nvSpPr>
        <p:spPr>
          <a:xfrm>
            <a:off x="603290" y="7203400"/>
            <a:ext cx="13423821" cy="730329"/>
          </a:xfrm>
          <a:prstGeom prst="roundRect">
            <a:avLst>
              <a:gd name="adj" fmla="val 12083"/>
            </a:avLst>
          </a:prstGeom>
          <a:solidFill>
            <a:srgbClr val="CCE6D1"/>
          </a:solidFill>
          <a:ln/>
        </p:spPr>
      </p:sp>
      <p:pic>
        <p:nvPicPr>
          <p:cNvPr id="34" name="Image 1" descr="preencoded.png">    </p:cNvPr>
          <p:cNvPicPr>
            <a:picLocks noChangeAspect="1"/>
          </p:cNvPicPr>
          <p:nvPr/>
        </p:nvPicPr>
        <p:blipFill>
          <a:blip r:embed="rId2"/>
          <a:stretch>
            <a:fillRect/>
          </a:stretch>
        </p:blipFill>
        <p:spPr>
          <a:xfrm>
            <a:off x="701278" y="7339013"/>
            <a:ext cx="122515" cy="97988"/>
          </a:xfrm>
          <a:prstGeom prst="rect">
            <a:avLst/>
          </a:prstGeom>
        </p:spPr>
      </p:pic>
      <p:sp>
        <p:nvSpPr>
          <p:cNvPr id="35" name="Text 31"/>
          <p:cNvSpPr/>
          <p:nvPr/>
        </p:nvSpPr>
        <p:spPr>
          <a:xfrm>
            <a:off x="921782" y="7325797"/>
            <a:ext cx="13007340" cy="470773"/>
          </a:xfrm>
          <a:prstGeom prst="rect">
            <a:avLst/>
          </a:prstGeom>
          <a:noFill/>
          <a:ln/>
        </p:spPr>
        <p:txBody>
          <a:bodyPr wrap="square" lIns="0" tIns="0" rIns="0" bIns="0" rtlCol="0" anchor="t"/>
          <a:lstStyle/>
          <a:p>
            <a:pPr algn="l" indent="0" marL="0">
              <a:lnSpc>
                <a:spcPts val="1200"/>
              </a:lnSpc>
              <a:buNone/>
            </a:pPr>
            <a:r>
              <a:rPr lang="en-US" sz="750" dirty="0">
                <a:solidFill>
                  <a:srgbClr val="000000"/>
                </a:solidFill>
                <a:latin typeface="Nobile" pitchFamily="34" charset="0"/>
                <a:ea typeface="Nobile" pitchFamily="34" charset="-122"/>
                <a:cs typeface="Nobile" pitchFamily="34" charset="-120"/>
              </a:rPr>
              <a:t>Speaker Notes: Let's examine a typical Service YAML definition. The selector field is crucial - it determines which Pods receive traffic from this Service based on their labels. In this example, any Pod with the label 'app: nginx' will receive traffic. The port is what other services will connect to, while the targetPort is where the application in the Pod is actually listening. The Service acts as a stable proxy, load balancing requests across all matching Pods. This abstraction layer is what allows Kubernetes to handle Pod scaling and failures transparently to clients.</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9836" y="523399"/>
            <a:ext cx="10325814" cy="460891"/>
          </a:xfrm>
          <a:prstGeom prst="rect">
            <a:avLst/>
          </a:prstGeom>
          <a:noFill/>
          <a:ln/>
        </p:spPr>
        <p:txBody>
          <a:bodyPr wrap="none" lIns="0" tIns="0" rIns="0" bIns="0" rtlCol="0" anchor="t"/>
          <a:lstStyle/>
          <a:p>
            <a:pPr algn="l" indent="0" marL="0">
              <a:lnSpc>
                <a:spcPts val="3600"/>
              </a:lnSpc>
              <a:buNone/>
            </a:pPr>
            <a:r>
              <a:rPr lang="en-US" sz="2900" b="1" dirty="0">
                <a:solidFill>
                  <a:srgbClr val="3B4540"/>
                </a:solidFill>
                <a:latin typeface="Fraunces Extra Bold" pitchFamily="34" charset="0"/>
                <a:ea typeface="Fraunces Extra Bold" pitchFamily="34" charset="-122"/>
                <a:cs typeface="Fraunces Extra Bold" pitchFamily="34" charset="-120"/>
              </a:rPr>
              <a:t>Beyond Basic Services: Introducing Ingress Controllers</a:t>
            </a:r>
            <a:endParaRPr lang="en-US" sz="2900" dirty="0"/>
          </a:p>
        </p:txBody>
      </p:sp>
      <p:sp>
        <p:nvSpPr>
          <p:cNvPr id="3" name="Text 1"/>
          <p:cNvSpPr/>
          <p:nvPr/>
        </p:nvSpPr>
        <p:spPr>
          <a:xfrm>
            <a:off x="589836" y="1352788"/>
            <a:ext cx="2212062" cy="276463"/>
          </a:xfrm>
          <a:prstGeom prst="rect">
            <a:avLst/>
          </a:prstGeom>
          <a:noFill/>
          <a:ln/>
        </p:spPr>
        <p:txBody>
          <a:bodyPr wrap="none" lIns="0" tIns="0" rIns="0" bIns="0" rtlCol="0" anchor="t"/>
          <a:lstStyle/>
          <a:p>
            <a:pPr algn="l" indent="0" marL="0">
              <a:lnSpc>
                <a:spcPts val="2150"/>
              </a:lnSpc>
              <a:buNone/>
            </a:pPr>
            <a:r>
              <a:rPr lang="en-US" sz="1700" b="1" dirty="0">
                <a:solidFill>
                  <a:srgbClr val="3B4540"/>
                </a:solidFill>
                <a:latin typeface="Fraunces Extra Bold" pitchFamily="34" charset="0"/>
                <a:ea typeface="Fraunces Extra Bold" pitchFamily="34" charset="-122"/>
                <a:cs typeface="Fraunces Extra Bold" pitchFamily="34" charset="-120"/>
              </a:rPr>
              <a:t>Why Ingress?</a:t>
            </a:r>
            <a:endParaRPr lang="en-US" sz="1700" dirty="0"/>
          </a:p>
        </p:txBody>
      </p:sp>
      <p:sp>
        <p:nvSpPr>
          <p:cNvPr id="4" name="Text 2"/>
          <p:cNvSpPr/>
          <p:nvPr/>
        </p:nvSpPr>
        <p:spPr>
          <a:xfrm>
            <a:off x="589836" y="1776651"/>
            <a:ext cx="7926467" cy="471964"/>
          </a:xfrm>
          <a:prstGeom prst="rect">
            <a:avLst/>
          </a:prstGeom>
          <a:noFill/>
          <a:ln/>
        </p:spPr>
        <p:txBody>
          <a:bodyPr wrap="squar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While Services effectively expose applications within Kubernetes, they often fall short for complex external traffic management:</a:t>
            </a:r>
            <a:endParaRPr lang="en-US" sz="1150" dirty="0"/>
          </a:p>
        </p:txBody>
      </p:sp>
      <p:sp>
        <p:nvSpPr>
          <p:cNvPr id="5" name="Text 3"/>
          <p:cNvSpPr/>
          <p:nvPr/>
        </p:nvSpPr>
        <p:spPr>
          <a:xfrm>
            <a:off x="589836" y="2381250"/>
            <a:ext cx="7926467" cy="23598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5449"/>
                </a:solidFill>
                <a:latin typeface="Nobile" pitchFamily="34" charset="0"/>
                <a:ea typeface="Nobile" pitchFamily="34" charset="-122"/>
                <a:cs typeface="Nobile" pitchFamily="34" charset="-120"/>
              </a:rPr>
              <a:t>Basic Services (NodePort, LoadBalancer) provide limited features for external access.</a:t>
            </a:r>
            <a:endParaRPr lang="en-US" sz="1150" dirty="0"/>
          </a:p>
        </p:txBody>
      </p:sp>
      <p:sp>
        <p:nvSpPr>
          <p:cNvPr id="6" name="Text 4"/>
          <p:cNvSpPr/>
          <p:nvPr/>
        </p:nvSpPr>
        <p:spPr>
          <a:xfrm>
            <a:off x="589836" y="2668786"/>
            <a:ext cx="7926467" cy="235982"/>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405449"/>
                </a:solidFill>
                <a:latin typeface="Nobile" pitchFamily="34" charset="0"/>
                <a:ea typeface="Nobile" pitchFamily="34" charset="-122"/>
                <a:cs typeface="Nobile" pitchFamily="34" charset="-120"/>
              </a:rPr>
              <a:t>They lack native support for advanced HTTP/HTTPS routing, such as path-based routing or SSL termination.</a:t>
            </a:r>
            <a:endParaRPr lang="en-US" sz="1150" dirty="0"/>
          </a:p>
        </p:txBody>
      </p:sp>
      <p:sp>
        <p:nvSpPr>
          <p:cNvPr id="7" name="Shape 5"/>
          <p:cNvSpPr/>
          <p:nvPr/>
        </p:nvSpPr>
        <p:spPr>
          <a:xfrm>
            <a:off x="589836" y="3070622"/>
            <a:ext cx="3889534" cy="1411010"/>
          </a:xfrm>
          <a:prstGeom prst="roundRect">
            <a:avLst>
              <a:gd name="adj" fmla="val 9407"/>
            </a:avLst>
          </a:prstGeom>
          <a:solidFill>
            <a:srgbClr val="FAFFFA"/>
          </a:solidFill>
          <a:ln w="15240">
            <a:solidFill>
              <a:srgbClr val="CED9CE"/>
            </a:solidFill>
            <a:prstDash val="solid"/>
          </a:ln>
        </p:spPr>
      </p:sp>
      <p:sp>
        <p:nvSpPr>
          <p:cNvPr id="8" name="Shape 6"/>
          <p:cNvSpPr/>
          <p:nvPr/>
        </p:nvSpPr>
        <p:spPr>
          <a:xfrm>
            <a:off x="589836" y="3070622"/>
            <a:ext cx="60960" cy="1411010"/>
          </a:xfrm>
          <a:prstGeom prst="roundRect">
            <a:avLst>
              <a:gd name="adj" fmla="val 217730"/>
            </a:avLst>
          </a:prstGeom>
          <a:solidFill>
            <a:srgbClr val="438951"/>
          </a:solidFill>
          <a:ln/>
        </p:spPr>
      </p:sp>
      <p:sp>
        <p:nvSpPr>
          <p:cNvPr id="9" name="Text 7"/>
          <p:cNvSpPr/>
          <p:nvPr/>
        </p:nvSpPr>
        <p:spPr>
          <a:xfrm>
            <a:off x="813435" y="3233261"/>
            <a:ext cx="2417921" cy="230386"/>
          </a:xfrm>
          <a:prstGeom prst="rect">
            <a:avLst/>
          </a:prstGeom>
          <a:noFill/>
          <a:ln/>
        </p:spPr>
        <p:txBody>
          <a:bodyPr wrap="none" lIns="0" tIns="0" rIns="0" bIns="0" rtlCol="0" anchor="t"/>
          <a:lstStyle/>
          <a:p>
            <a:pPr algn="l" indent="0" marL="0">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Advanced Traffic Routing</a:t>
            </a:r>
            <a:endParaRPr lang="en-US" sz="1450" dirty="0"/>
          </a:p>
        </p:txBody>
      </p:sp>
      <p:sp>
        <p:nvSpPr>
          <p:cNvPr id="10" name="Text 8"/>
          <p:cNvSpPr/>
          <p:nvPr/>
        </p:nvSpPr>
        <p:spPr>
          <a:xfrm>
            <a:off x="813435" y="3611047"/>
            <a:ext cx="3503295" cy="471964"/>
          </a:xfrm>
          <a:prstGeom prst="rect">
            <a:avLst/>
          </a:prstGeom>
          <a:noFill/>
          <a:ln/>
        </p:spPr>
        <p:txBody>
          <a:bodyPr wrap="squar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Manages HTTP/HTTPS traffic by defining rules to direct requests to different backend Services.</a:t>
            </a:r>
            <a:endParaRPr lang="en-US" sz="1150" dirty="0"/>
          </a:p>
        </p:txBody>
      </p:sp>
      <p:sp>
        <p:nvSpPr>
          <p:cNvPr id="11" name="Shape 9"/>
          <p:cNvSpPr/>
          <p:nvPr/>
        </p:nvSpPr>
        <p:spPr>
          <a:xfrm>
            <a:off x="4626769" y="3070622"/>
            <a:ext cx="3889534" cy="1411010"/>
          </a:xfrm>
          <a:prstGeom prst="roundRect">
            <a:avLst>
              <a:gd name="adj" fmla="val 9407"/>
            </a:avLst>
          </a:prstGeom>
          <a:solidFill>
            <a:srgbClr val="FAFFFA"/>
          </a:solidFill>
          <a:ln w="15240">
            <a:solidFill>
              <a:srgbClr val="CED9CE"/>
            </a:solidFill>
            <a:prstDash val="solid"/>
          </a:ln>
        </p:spPr>
      </p:sp>
      <p:sp>
        <p:nvSpPr>
          <p:cNvPr id="12" name="Shape 10"/>
          <p:cNvSpPr/>
          <p:nvPr/>
        </p:nvSpPr>
        <p:spPr>
          <a:xfrm>
            <a:off x="4626769" y="3070622"/>
            <a:ext cx="60960" cy="1411010"/>
          </a:xfrm>
          <a:prstGeom prst="roundRect">
            <a:avLst>
              <a:gd name="adj" fmla="val 217730"/>
            </a:avLst>
          </a:prstGeom>
          <a:solidFill>
            <a:srgbClr val="438951"/>
          </a:solidFill>
          <a:ln/>
        </p:spPr>
      </p:sp>
      <p:sp>
        <p:nvSpPr>
          <p:cNvPr id="13" name="Text 11"/>
          <p:cNvSpPr/>
          <p:nvPr/>
        </p:nvSpPr>
        <p:spPr>
          <a:xfrm>
            <a:off x="4850368" y="3233261"/>
            <a:ext cx="1843326" cy="230386"/>
          </a:xfrm>
          <a:prstGeom prst="rect">
            <a:avLst/>
          </a:prstGeom>
          <a:noFill/>
          <a:ln/>
        </p:spPr>
        <p:txBody>
          <a:bodyPr wrap="none" lIns="0" tIns="0" rIns="0" bIns="0" rtlCol="0" anchor="t"/>
          <a:lstStyle/>
          <a:p>
            <a:pPr algn="l" indent="0" marL="0">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Enhanced Features</a:t>
            </a:r>
            <a:endParaRPr lang="en-US" sz="1450" dirty="0"/>
          </a:p>
        </p:txBody>
      </p:sp>
      <p:sp>
        <p:nvSpPr>
          <p:cNvPr id="14" name="Text 12"/>
          <p:cNvSpPr/>
          <p:nvPr/>
        </p:nvSpPr>
        <p:spPr>
          <a:xfrm>
            <a:off x="4850368" y="3611047"/>
            <a:ext cx="3503295" cy="707946"/>
          </a:xfrm>
          <a:prstGeom prst="rect">
            <a:avLst/>
          </a:prstGeom>
          <a:noFill/>
          <a:ln/>
        </p:spPr>
        <p:txBody>
          <a:bodyPr wrap="squar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Supports critical web application needs like SSL termination, name-based virtual hosting, and load balancing.</a:t>
            </a:r>
            <a:endParaRPr lang="en-US" sz="1150" dirty="0"/>
          </a:p>
        </p:txBody>
      </p:sp>
      <p:sp>
        <p:nvSpPr>
          <p:cNvPr id="15" name="Shape 13"/>
          <p:cNvSpPr/>
          <p:nvPr/>
        </p:nvSpPr>
        <p:spPr>
          <a:xfrm>
            <a:off x="589836" y="4629031"/>
            <a:ext cx="3889534" cy="1411010"/>
          </a:xfrm>
          <a:prstGeom prst="roundRect">
            <a:avLst>
              <a:gd name="adj" fmla="val 9407"/>
            </a:avLst>
          </a:prstGeom>
          <a:solidFill>
            <a:srgbClr val="FAFFFA"/>
          </a:solidFill>
          <a:ln w="15240">
            <a:solidFill>
              <a:srgbClr val="CED9CE"/>
            </a:solidFill>
            <a:prstDash val="solid"/>
          </a:ln>
        </p:spPr>
      </p:sp>
      <p:sp>
        <p:nvSpPr>
          <p:cNvPr id="16" name="Shape 14"/>
          <p:cNvSpPr/>
          <p:nvPr/>
        </p:nvSpPr>
        <p:spPr>
          <a:xfrm>
            <a:off x="589836" y="4629031"/>
            <a:ext cx="60960" cy="1411010"/>
          </a:xfrm>
          <a:prstGeom prst="roundRect">
            <a:avLst>
              <a:gd name="adj" fmla="val 217730"/>
            </a:avLst>
          </a:prstGeom>
          <a:solidFill>
            <a:srgbClr val="438951"/>
          </a:solidFill>
          <a:ln/>
        </p:spPr>
      </p:sp>
      <p:sp>
        <p:nvSpPr>
          <p:cNvPr id="17" name="Text 15"/>
          <p:cNvSpPr/>
          <p:nvPr/>
        </p:nvSpPr>
        <p:spPr>
          <a:xfrm>
            <a:off x="813435" y="4791670"/>
            <a:ext cx="1937980" cy="230386"/>
          </a:xfrm>
          <a:prstGeom prst="rect">
            <a:avLst/>
          </a:prstGeom>
          <a:noFill/>
          <a:ln/>
        </p:spPr>
        <p:txBody>
          <a:bodyPr wrap="none" lIns="0" tIns="0" rIns="0" bIns="0" rtlCol="0" anchor="t"/>
          <a:lstStyle/>
          <a:p>
            <a:pPr algn="l" indent="0" marL="0">
              <a:lnSpc>
                <a:spcPts val="1800"/>
              </a:lnSpc>
              <a:buNone/>
            </a:pPr>
            <a:r>
              <a:rPr lang="en-US" sz="1450" b="1" dirty="0">
                <a:solidFill>
                  <a:srgbClr val="405449"/>
                </a:solidFill>
                <a:latin typeface="Fraunces Extra Bold" pitchFamily="34" charset="0"/>
                <a:ea typeface="Fraunces Extra Bold" pitchFamily="34" charset="-122"/>
                <a:cs typeface="Fraunces Extra Bold" pitchFamily="34" charset="-120"/>
              </a:rPr>
              <a:t>Flexible &amp; Extensible</a:t>
            </a:r>
            <a:endParaRPr lang="en-US" sz="1450" dirty="0"/>
          </a:p>
        </p:txBody>
      </p:sp>
      <p:sp>
        <p:nvSpPr>
          <p:cNvPr id="18" name="Text 16"/>
          <p:cNvSpPr/>
          <p:nvPr/>
        </p:nvSpPr>
        <p:spPr>
          <a:xfrm>
            <a:off x="813435" y="5169456"/>
            <a:ext cx="3503295" cy="707946"/>
          </a:xfrm>
          <a:prstGeom prst="rect">
            <a:avLst/>
          </a:prstGeom>
          <a:noFill/>
          <a:ln/>
        </p:spPr>
        <p:txBody>
          <a:bodyPr wrap="squar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Requires an </a:t>
            </a:r>
            <a:pPr algn="l" indent="0" marL="0">
              <a:lnSpc>
                <a:spcPts val="1850"/>
              </a:lnSpc>
              <a:buNone/>
            </a:pPr>
            <a:r>
              <a:rPr lang="en-US" sz="1150" dirty="0">
                <a:solidFill>
                  <a:srgbClr val="438951"/>
                </a:solidFill>
                <a:latin typeface="Nobile" pitchFamily="34" charset="0"/>
                <a:ea typeface="Nobile" pitchFamily="34" charset="-122"/>
                <a:cs typeface="Nobile" pitchFamily="34" charset="-120"/>
              </a:rPr>
              <a:t>Ingress Controller</a:t>
            </a:r>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 implementation (e.g., NGINX, HAProxy, Traefik) to process these rules.</a:t>
            </a:r>
            <a:endParaRPr lang="en-US" sz="1150" dirty="0"/>
          </a:p>
        </p:txBody>
      </p:sp>
      <p:pic>
        <p:nvPicPr>
          <p:cNvPr id="19" name="Image 0" descr="preencoded.png">    </p:cNvPr>
          <p:cNvPicPr>
            <a:picLocks noChangeAspect="1"/>
          </p:cNvPicPr>
          <p:nvPr/>
        </p:nvPicPr>
        <p:blipFill>
          <a:blip r:embed="rId1"/>
          <a:stretch>
            <a:fillRect/>
          </a:stretch>
        </p:blipFill>
        <p:spPr>
          <a:xfrm>
            <a:off x="8883729" y="1371243"/>
            <a:ext cx="5164336" cy="2778323"/>
          </a:xfrm>
          <a:prstGeom prst="rect">
            <a:avLst/>
          </a:prstGeom>
        </p:spPr>
      </p:pic>
      <p:sp>
        <p:nvSpPr>
          <p:cNvPr id="20" name="Text 17"/>
          <p:cNvSpPr/>
          <p:nvPr/>
        </p:nvSpPr>
        <p:spPr>
          <a:xfrm>
            <a:off x="8883729" y="4315420"/>
            <a:ext cx="3296364" cy="230386"/>
          </a:xfrm>
          <a:prstGeom prst="rect">
            <a:avLst/>
          </a:prstGeom>
          <a:noFill/>
          <a:ln/>
        </p:spPr>
        <p:txBody>
          <a:bodyPr wrap="none" lIns="0" tIns="0" rIns="0" bIns="0" rtlCol="0" anchor="t"/>
          <a:lstStyle/>
          <a:p>
            <a:pPr algn="l" indent="0" marL="0">
              <a:lnSpc>
                <a:spcPts val="1800"/>
              </a:lnSpc>
              <a:buNone/>
            </a:pPr>
            <a:r>
              <a:rPr lang="en-US" sz="1450" b="1" dirty="0">
                <a:solidFill>
                  <a:srgbClr val="3B4540"/>
                </a:solidFill>
                <a:latin typeface="Fraunces Extra Bold" pitchFamily="34" charset="0"/>
                <a:ea typeface="Fraunces Extra Bold" pitchFamily="34" charset="-122"/>
                <a:cs typeface="Fraunces Extra Bold" pitchFamily="34" charset="-120"/>
              </a:rPr>
              <a:t>Ingress in Action: Routing Example</a:t>
            </a:r>
            <a:endParaRPr lang="en-US" sz="1450" dirty="0"/>
          </a:p>
        </p:txBody>
      </p:sp>
      <p:sp>
        <p:nvSpPr>
          <p:cNvPr id="21" name="Text 18"/>
          <p:cNvSpPr/>
          <p:nvPr/>
        </p:nvSpPr>
        <p:spPr>
          <a:xfrm>
            <a:off x="8883729" y="4693206"/>
            <a:ext cx="5164336" cy="471964"/>
          </a:xfrm>
          <a:prstGeom prst="rect">
            <a:avLst/>
          </a:prstGeom>
          <a:noFill/>
          <a:ln/>
        </p:spPr>
        <p:txBody>
          <a:bodyPr wrap="square" lIns="0" tIns="0" rIns="0" bIns="0" rtlCol="0" anchor="t"/>
          <a:lstStyle/>
          <a:p>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An Ingress Controller acts as an intelligent traffic manager, directing incoming requests based on defined rules:</a:t>
            </a:r>
            <a:endParaRPr lang="en-US" sz="1150" dirty="0"/>
          </a:p>
        </p:txBody>
      </p:sp>
      <p:sp>
        <p:nvSpPr>
          <p:cNvPr id="22" name="Text 19"/>
          <p:cNvSpPr/>
          <p:nvPr/>
        </p:nvSpPr>
        <p:spPr>
          <a:xfrm>
            <a:off x="8883729" y="5297805"/>
            <a:ext cx="5164336" cy="235982"/>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405449"/>
                </a:solidFill>
                <a:latin typeface="Nobile" pitchFamily="34" charset="0"/>
                <a:ea typeface="Nobile" pitchFamily="34" charset="-122"/>
                <a:cs typeface="Nobile" pitchFamily="34" charset="-120"/>
              </a:rPr>
              <a:t>shop.example.com</a:t>
            </a:r>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 → Routes to the </a:t>
            </a:r>
            <a:pPr algn="l" indent="0" marL="0">
              <a:lnSpc>
                <a:spcPts val="1850"/>
              </a:lnSpc>
              <a:buNone/>
            </a:pPr>
            <a:r>
              <a:rPr lang="en-US" sz="1150" b="1" dirty="0">
                <a:solidFill>
                  <a:srgbClr val="405449"/>
                </a:solidFill>
                <a:latin typeface="Nobile" pitchFamily="34" charset="0"/>
                <a:ea typeface="Nobile" pitchFamily="34" charset="-122"/>
                <a:cs typeface="Nobile" pitchFamily="34" charset="-120"/>
              </a:rPr>
              <a:t>Frontend Service</a:t>
            </a:r>
            <a:endParaRPr lang="en-US" sz="1150" dirty="0"/>
          </a:p>
        </p:txBody>
      </p:sp>
      <p:sp>
        <p:nvSpPr>
          <p:cNvPr id="23" name="Text 20"/>
          <p:cNvSpPr/>
          <p:nvPr/>
        </p:nvSpPr>
        <p:spPr>
          <a:xfrm>
            <a:off x="8883729" y="5585341"/>
            <a:ext cx="5164336" cy="235982"/>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405449"/>
                </a:solidFill>
                <a:latin typeface="Nobile" pitchFamily="34" charset="0"/>
                <a:ea typeface="Nobile" pitchFamily="34" charset="-122"/>
                <a:cs typeface="Nobile" pitchFamily="34" charset="-120"/>
              </a:rPr>
              <a:t>api.example.com</a:t>
            </a:r>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 → Routes to the </a:t>
            </a:r>
            <a:pPr algn="l" indent="0" marL="0">
              <a:lnSpc>
                <a:spcPts val="1850"/>
              </a:lnSpc>
              <a:buNone/>
            </a:pPr>
            <a:r>
              <a:rPr lang="en-US" sz="1150" b="1" dirty="0">
                <a:solidFill>
                  <a:srgbClr val="405449"/>
                </a:solidFill>
                <a:latin typeface="Nobile" pitchFamily="34" charset="0"/>
                <a:ea typeface="Nobile" pitchFamily="34" charset="-122"/>
                <a:cs typeface="Nobile" pitchFamily="34" charset="-120"/>
              </a:rPr>
              <a:t>Backend Service</a:t>
            </a:r>
            <a:endParaRPr lang="en-US" sz="1150" dirty="0"/>
          </a:p>
        </p:txBody>
      </p:sp>
      <p:sp>
        <p:nvSpPr>
          <p:cNvPr id="24" name="Text 21"/>
          <p:cNvSpPr/>
          <p:nvPr/>
        </p:nvSpPr>
        <p:spPr>
          <a:xfrm>
            <a:off x="8883729" y="5872877"/>
            <a:ext cx="5164336" cy="235982"/>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405449"/>
                </a:solidFill>
                <a:latin typeface="Nobile" pitchFamily="34" charset="0"/>
                <a:ea typeface="Nobile" pitchFamily="34" charset="-122"/>
                <a:cs typeface="Nobile" pitchFamily="34" charset="-120"/>
              </a:rPr>
              <a:t>example.com/blog</a:t>
            </a:r>
            <a:pPr algn="l" indent="0" marL="0">
              <a:lnSpc>
                <a:spcPts val="1850"/>
              </a:lnSpc>
              <a:buNone/>
            </a:pPr>
            <a:r>
              <a:rPr lang="en-US" sz="1150" dirty="0">
                <a:solidFill>
                  <a:srgbClr val="405449"/>
                </a:solidFill>
                <a:latin typeface="Nobile" pitchFamily="34" charset="0"/>
                <a:ea typeface="Nobile" pitchFamily="34" charset="-122"/>
                <a:cs typeface="Nobile" pitchFamily="34" charset="-120"/>
              </a:rPr>
              <a:t> → Routes to the </a:t>
            </a:r>
            <a:pPr algn="l" indent="0" marL="0">
              <a:lnSpc>
                <a:spcPts val="1850"/>
              </a:lnSpc>
              <a:buNone/>
            </a:pPr>
            <a:r>
              <a:rPr lang="en-US" sz="1150" b="1" dirty="0">
                <a:solidFill>
                  <a:srgbClr val="405449"/>
                </a:solidFill>
                <a:latin typeface="Nobile" pitchFamily="34" charset="0"/>
                <a:ea typeface="Nobile" pitchFamily="34" charset="-122"/>
                <a:cs typeface="Nobile" pitchFamily="34" charset="-120"/>
              </a:rPr>
              <a:t>Blog Service</a:t>
            </a:r>
            <a:endParaRPr lang="en-US" sz="1150" dirty="0"/>
          </a:p>
        </p:txBody>
      </p:sp>
      <p:sp>
        <p:nvSpPr>
          <p:cNvPr id="25" name="Shape 22"/>
          <p:cNvSpPr/>
          <p:nvPr/>
        </p:nvSpPr>
        <p:spPr>
          <a:xfrm>
            <a:off x="589836" y="6371749"/>
            <a:ext cx="13450729" cy="1334453"/>
          </a:xfrm>
          <a:prstGeom prst="roundRect">
            <a:avLst>
              <a:gd name="adj" fmla="val 9946"/>
            </a:avLst>
          </a:prstGeom>
          <a:solidFill>
            <a:srgbClr val="CCE6D1"/>
          </a:solidFill>
          <a:ln/>
        </p:spPr>
      </p:sp>
      <p:pic>
        <p:nvPicPr>
          <p:cNvPr id="26" name="Image 1" descr="preencoded.png">    </p:cNvPr>
          <p:cNvPicPr>
            <a:picLocks noChangeAspect="1"/>
          </p:cNvPicPr>
          <p:nvPr/>
        </p:nvPicPr>
        <p:blipFill>
          <a:blip r:embed="rId2"/>
          <a:stretch>
            <a:fillRect/>
          </a:stretch>
        </p:blipFill>
        <p:spPr>
          <a:xfrm>
            <a:off x="737235" y="6579275"/>
            <a:ext cx="184309" cy="147399"/>
          </a:xfrm>
          <a:prstGeom prst="rect">
            <a:avLst/>
          </a:prstGeom>
        </p:spPr>
      </p:pic>
      <p:sp>
        <p:nvSpPr>
          <p:cNvPr id="27" name="Text 23"/>
          <p:cNvSpPr/>
          <p:nvPr/>
        </p:nvSpPr>
        <p:spPr>
          <a:xfrm>
            <a:off x="1068943" y="6555938"/>
            <a:ext cx="12824222" cy="943927"/>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obile" pitchFamily="34" charset="0"/>
                <a:ea typeface="Nobile" pitchFamily="34" charset="-122"/>
                <a:cs typeface="Nobile" pitchFamily="34" charset="-120"/>
              </a:rPr>
              <a:t>Speaker Notes: Ingress controllers solve the limitations of basic Service types by providing advanced HTTP routing capabilities. While Services are great for simple exposure of applications, Ingress gives you fine-grained control over HTTP traffic. This is particularly useful for web applications where you might want different paths or hostnames to route to different services. For example, you could route /api to your backend service and everything else to your frontend. Remember that Ingress is just a set of rules - you need an actual Ingress Controller implementation like NGINX, HAProxy, or Traefik to process these rules.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285565" y="1996678"/>
            <a:ext cx="5203150" cy="4236244"/>
          </a:xfrm>
          <a:prstGeom prst="rect">
            <a:avLst/>
          </a:prstGeom>
        </p:spPr>
      </p:pic>
      <p:sp>
        <p:nvSpPr>
          <p:cNvPr id="3" name="Text 0"/>
          <p:cNvSpPr/>
          <p:nvPr/>
        </p:nvSpPr>
        <p:spPr>
          <a:xfrm>
            <a:off x="697111" y="492800"/>
            <a:ext cx="5502593" cy="353973"/>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Ingress in Action: The NGINX Example</a:t>
            </a:r>
            <a:endParaRPr lang="en-US" sz="2200" dirty="0"/>
          </a:p>
        </p:txBody>
      </p:sp>
      <p:sp>
        <p:nvSpPr>
          <p:cNvPr id="4" name="Text 1"/>
          <p:cNvSpPr/>
          <p:nvPr/>
        </p:nvSpPr>
        <p:spPr>
          <a:xfrm>
            <a:off x="697111" y="1016675"/>
            <a:ext cx="7749778" cy="362188"/>
          </a:xfrm>
          <a:prstGeom prst="rect">
            <a:avLst/>
          </a:prstGeom>
          <a:noFill/>
          <a:ln/>
        </p:spPr>
        <p:txBody>
          <a:bodyPr wrap="squar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An Ingress resource defines how external HTTP/HTTPS traffic is routed into your Kubernetes services. Let's look at a simple NGINX Ingress configuration to understand its core components and how traffic flows.</a:t>
            </a:r>
            <a:endParaRPr lang="en-US" sz="850" dirty="0"/>
          </a:p>
        </p:txBody>
      </p:sp>
      <p:sp>
        <p:nvSpPr>
          <p:cNvPr id="5" name="Shape 2"/>
          <p:cNvSpPr/>
          <p:nvPr/>
        </p:nvSpPr>
        <p:spPr>
          <a:xfrm>
            <a:off x="697111" y="1506260"/>
            <a:ext cx="3818215" cy="1264206"/>
          </a:xfrm>
          <a:prstGeom prst="roundRect">
            <a:avLst>
              <a:gd name="adj" fmla="val 8065"/>
            </a:avLst>
          </a:prstGeom>
          <a:solidFill>
            <a:srgbClr val="FAFFFA"/>
          </a:solidFill>
          <a:ln w="15240">
            <a:solidFill>
              <a:srgbClr val="CED9CE"/>
            </a:solidFill>
            <a:prstDash val="solid"/>
          </a:ln>
        </p:spPr>
      </p:sp>
      <p:sp>
        <p:nvSpPr>
          <p:cNvPr id="6" name="Shape 3"/>
          <p:cNvSpPr/>
          <p:nvPr/>
        </p:nvSpPr>
        <p:spPr>
          <a:xfrm>
            <a:off x="697111" y="1506260"/>
            <a:ext cx="60960" cy="1264206"/>
          </a:xfrm>
          <a:prstGeom prst="roundRect">
            <a:avLst>
              <a:gd name="adj" fmla="val 167252"/>
            </a:avLst>
          </a:prstGeom>
          <a:solidFill>
            <a:srgbClr val="438951"/>
          </a:solidFill>
          <a:ln/>
        </p:spPr>
      </p:sp>
      <p:sp>
        <p:nvSpPr>
          <p:cNvPr id="7" name="Text 4"/>
          <p:cNvSpPr/>
          <p:nvPr/>
        </p:nvSpPr>
        <p:spPr>
          <a:xfrm>
            <a:off x="886539" y="1634728"/>
            <a:ext cx="1994059" cy="176927"/>
          </a:xfrm>
          <a:prstGeom prst="rect">
            <a:avLst/>
          </a:prstGeom>
          <a:noFill/>
          <a:ln/>
        </p:spPr>
        <p:txBody>
          <a:bodyPr wrap="none" lIns="0" tIns="0" rIns="0" bIns="0" rtlCol="0" anchor="t"/>
          <a:lstStyle/>
          <a:p>
            <a:pPr algn="l" indent="0" marL="0">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Ingress Resource Explained</a:t>
            </a:r>
            <a:endParaRPr lang="en-US" sz="1100" dirty="0"/>
          </a:p>
        </p:txBody>
      </p:sp>
      <p:sp>
        <p:nvSpPr>
          <p:cNvPr id="8" name="Text 5"/>
          <p:cNvSpPr/>
          <p:nvPr/>
        </p:nvSpPr>
        <p:spPr>
          <a:xfrm>
            <a:off x="886539" y="1879521"/>
            <a:ext cx="3500318" cy="558522"/>
          </a:xfrm>
          <a:prstGeom prst="rect">
            <a:avLst/>
          </a:prstGeom>
          <a:noFill/>
          <a:ln/>
        </p:spPr>
        <p:txBody>
          <a:bodyPr wrap="squar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This YAML snippet creates an Ingress resource named </a:t>
            </a:r>
            <a:pPr algn="l" indent="0" marL="0">
              <a:lnSpc>
                <a:spcPts val="1400"/>
              </a:lnSpc>
              <a:buNone/>
            </a:pPr>
            <a:r>
              <a:rPr lang="en-US" sz="850" dirty="0">
                <a:solidFill>
                  <a:srgbClr val="405449"/>
                </a:solidFill>
                <a:highlight>
                  <a:srgbClr val="EDF2ED"/>
                </a:highlight>
                <a:latin typeface="Consolas" pitchFamily="34" charset="0"/>
                <a:ea typeface="Consolas" pitchFamily="34" charset="-122"/>
                <a:cs typeface="Consolas" pitchFamily="34" charset="-120"/>
              </a:rPr>
              <a:t>web-ingress</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It specifies rules for routing traffic based on the hostname and path.</a:t>
            </a:r>
            <a:endParaRPr lang="en-US" sz="850" dirty="0"/>
          </a:p>
        </p:txBody>
      </p:sp>
      <p:sp>
        <p:nvSpPr>
          <p:cNvPr id="9" name="Shape 6"/>
          <p:cNvSpPr/>
          <p:nvPr/>
        </p:nvSpPr>
        <p:spPr>
          <a:xfrm>
            <a:off x="4628555" y="1506260"/>
            <a:ext cx="3818334" cy="1264206"/>
          </a:xfrm>
          <a:prstGeom prst="roundRect">
            <a:avLst>
              <a:gd name="adj" fmla="val 8065"/>
            </a:avLst>
          </a:prstGeom>
          <a:solidFill>
            <a:srgbClr val="FAFFFA"/>
          </a:solidFill>
          <a:ln w="15240">
            <a:solidFill>
              <a:srgbClr val="CED9CE"/>
            </a:solidFill>
            <a:prstDash val="solid"/>
          </a:ln>
        </p:spPr>
      </p:sp>
      <p:sp>
        <p:nvSpPr>
          <p:cNvPr id="10" name="Shape 7"/>
          <p:cNvSpPr/>
          <p:nvPr/>
        </p:nvSpPr>
        <p:spPr>
          <a:xfrm>
            <a:off x="4628555" y="1506260"/>
            <a:ext cx="60960" cy="1264206"/>
          </a:xfrm>
          <a:prstGeom prst="roundRect">
            <a:avLst>
              <a:gd name="adj" fmla="val 167252"/>
            </a:avLst>
          </a:prstGeom>
          <a:solidFill>
            <a:srgbClr val="438951"/>
          </a:solidFill>
          <a:ln/>
        </p:spPr>
      </p:sp>
      <p:sp>
        <p:nvSpPr>
          <p:cNvPr id="11" name="Text 8"/>
          <p:cNvSpPr/>
          <p:nvPr/>
        </p:nvSpPr>
        <p:spPr>
          <a:xfrm>
            <a:off x="4817983" y="1634728"/>
            <a:ext cx="1900595" cy="184547"/>
          </a:xfrm>
          <a:prstGeom prst="rect">
            <a:avLst/>
          </a:prstGeom>
          <a:noFill/>
          <a:ln/>
        </p:spPr>
        <p:txBody>
          <a:bodyPr wrap="none" lIns="0" tIns="0" rIns="0" bIns="0" rtlCol="0" anchor="t"/>
          <a:lstStyle/>
          <a:p>
            <a:pPr algn="l" indent="0" marL="0">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Traffic Flow: </a:t>
            </a:r>
            <a:pPr algn="l" indent="0" marL="0">
              <a:lnSpc>
                <a:spcPts val="1350"/>
              </a:lnSpc>
              <a:buNone/>
            </a:pPr>
            <a:r>
              <a:rPr lang="en-US" sz="1100" b="1" dirty="0">
                <a:solidFill>
                  <a:srgbClr val="405449"/>
                </a:solidFill>
                <a:highlight>
                  <a:srgbClr val="EDF2ED"/>
                </a:highlight>
                <a:latin typeface="Consolas" pitchFamily="34" charset="0"/>
                <a:ea typeface="Consolas" pitchFamily="34" charset="-122"/>
                <a:cs typeface="Consolas" pitchFamily="34" charset="-120"/>
              </a:rPr>
              <a:t>example.com</a:t>
            </a:r>
            <a:endParaRPr lang="en-US" sz="1100" dirty="0"/>
          </a:p>
        </p:txBody>
      </p:sp>
      <p:sp>
        <p:nvSpPr>
          <p:cNvPr id="12" name="Text 9"/>
          <p:cNvSpPr/>
          <p:nvPr/>
        </p:nvSpPr>
        <p:spPr>
          <a:xfrm>
            <a:off x="4817983" y="1887141"/>
            <a:ext cx="3500438" cy="754856"/>
          </a:xfrm>
          <a:prstGeom prst="rect">
            <a:avLst/>
          </a:prstGeom>
          <a:noFill/>
          <a:ln/>
        </p:spPr>
        <p:txBody>
          <a:bodyPr wrap="squar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When a request comes in for </a:t>
            </a:r>
            <a:pPr algn="l" indent="0" marL="0">
              <a:lnSpc>
                <a:spcPts val="1400"/>
              </a:lnSpc>
              <a:buNone/>
            </a:pPr>
            <a:r>
              <a:rPr lang="en-US" sz="850" dirty="0">
                <a:solidFill>
                  <a:srgbClr val="405449"/>
                </a:solidFill>
                <a:highlight>
                  <a:srgbClr val="EDF2ED"/>
                </a:highlight>
                <a:latin typeface="Consolas" pitchFamily="34" charset="0"/>
                <a:ea typeface="Consolas" pitchFamily="34" charset="-122"/>
                <a:cs typeface="Consolas" pitchFamily="34" charset="-120"/>
              </a:rPr>
              <a:t>example.com</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the Ingress Controller (in this case, NGINX) checks its rules. The </a:t>
            </a:r>
            <a:pPr algn="l" indent="0" marL="0">
              <a:lnSpc>
                <a:spcPts val="1400"/>
              </a:lnSpc>
              <a:buNone/>
            </a:pPr>
            <a:r>
              <a:rPr lang="en-US" sz="850" dirty="0">
                <a:solidFill>
                  <a:srgbClr val="405449"/>
                </a:solidFill>
                <a:highlight>
                  <a:srgbClr val="EDF2ED"/>
                </a:highlight>
                <a:latin typeface="Consolas" pitchFamily="34" charset="0"/>
                <a:ea typeface="Consolas" pitchFamily="34" charset="-122"/>
                <a:cs typeface="Consolas" pitchFamily="34" charset="-120"/>
              </a:rPr>
              <a:t>path: /</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combined with </a:t>
            </a:r>
            <a:pPr algn="l" indent="0" marL="0">
              <a:lnSpc>
                <a:spcPts val="1400"/>
              </a:lnSpc>
              <a:buNone/>
            </a:pPr>
            <a:r>
              <a:rPr lang="en-US" sz="850" dirty="0">
                <a:solidFill>
                  <a:srgbClr val="405449"/>
                </a:solidFill>
                <a:highlight>
                  <a:srgbClr val="EDF2ED"/>
                </a:highlight>
                <a:latin typeface="Consolas" pitchFamily="34" charset="0"/>
                <a:ea typeface="Consolas" pitchFamily="34" charset="-122"/>
                <a:cs typeface="Consolas" pitchFamily="34" charset="-120"/>
              </a:rPr>
              <a:t>pathType: Prefix</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means any request starting with </a:t>
            </a:r>
            <a:pPr algn="l" indent="0" marL="0">
              <a:lnSpc>
                <a:spcPts val="1400"/>
              </a:lnSpc>
              <a:buNone/>
            </a:pPr>
            <a:r>
              <a:rPr lang="en-US" sz="850" dirty="0">
                <a:solidFill>
                  <a:srgbClr val="405449"/>
                </a:solidFill>
                <a:highlight>
                  <a:srgbClr val="EDF2ED"/>
                </a:highlight>
                <a:latin typeface="Consolas" pitchFamily="34" charset="0"/>
                <a:ea typeface="Consolas" pitchFamily="34" charset="-122"/>
                <a:cs typeface="Consolas" pitchFamily="34" charset="-120"/>
              </a:rPr>
              <a:t>/</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(i.e., all traffic) for </a:t>
            </a:r>
            <a:pPr algn="l" indent="0" marL="0">
              <a:lnSpc>
                <a:spcPts val="1400"/>
              </a:lnSpc>
              <a:buNone/>
            </a:pPr>
            <a:r>
              <a:rPr lang="en-US" sz="850" dirty="0">
                <a:solidFill>
                  <a:srgbClr val="405449"/>
                </a:solidFill>
                <a:highlight>
                  <a:srgbClr val="EDF2ED"/>
                </a:highlight>
                <a:latin typeface="Consolas" pitchFamily="34" charset="0"/>
                <a:ea typeface="Consolas" pitchFamily="34" charset="-122"/>
                <a:cs typeface="Consolas" pitchFamily="34" charset="-120"/>
              </a:rPr>
              <a:t>example.com</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will be matched.</a:t>
            </a:r>
            <a:endParaRPr lang="en-US" sz="850" dirty="0"/>
          </a:p>
        </p:txBody>
      </p:sp>
      <p:sp>
        <p:nvSpPr>
          <p:cNvPr id="13" name="Shape 10"/>
          <p:cNvSpPr/>
          <p:nvPr/>
        </p:nvSpPr>
        <p:spPr>
          <a:xfrm>
            <a:off x="697111" y="2883694"/>
            <a:ext cx="3818215" cy="1233726"/>
          </a:xfrm>
          <a:prstGeom prst="roundRect">
            <a:avLst>
              <a:gd name="adj" fmla="val 8264"/>
            </a:avLst>
          </a:prstGeom>
          <a:solidFill>
            <a:srgbClr val="FAFFFA"/>
          </a:solidFill>
          <a:ln w="15240">
            <a:solidFill>
              <a:srgbClr val="CED9CE"/>
            </a:solidFill>
            <a:prstDash val="solid"/>
          </a:ln>
        </p:spPr>
      </p:sp>
      <p:sp>
        <p:nvSpPr>
          <p:cNvPr id="14" name="Shape 11"/>
          <p:cNvSpPr/>
          <p:nvPr/>
        </p:nvSpPr>
        <p:spPr>
          <a:xfrm>
            <a:off x="697111" y="2883694"/>
            <a:ext cx="60960" cy="1233726"/>
          </a:xfrm>
          <a:prstGeom prst="roundRect">
            <a:avLst>
              <a:gd name="adj" fmla="val 167252"/>
            </a:avLst>
          </a:prstGeom>
          <a:solidFill>
            <a:srgbClr val="438951"/>
          </a:solidFill>
          <a:ln/>
        </p:spPr>
      </p:sp>
      <p:sp>
        <p:nvSpPr>
          <p:cNvPr id="15" name="Text 12"/>
          <p:cNvSpPr/>
          <p:nvPr/>
        </p:nvSpPr>
        <p:spPr>
          <a:xfrm>
            <a:off x="886539" y="3012162"/>
            <a:ext cx="1416010" cy="176927"/>
          </a:xfrm>
          <a:prstGeom prst="rect">
            <a:avLst/>
          </a:prstGeom>
          <a:noFill/>
          <a:ln/>
        </p:spPr>
        <p:txBody>
          <a:bodyPr wrap="none" lIns="0" tIns="0" rIns="0" bIns="0" rtlCol="0" anchor="t"/>
          <a:lstStyle/>
          <a:p>
            <a:pPr algn="l" indent="0" marL="0">
              <a:lnSpc>
                <a:spcPts val="1350"/>
              </a:lnSpc>
              <a:buNone/>
            </a:pPr>
            <a:r>
              <a:rPr lang="en-US" sz="1100" b="1" dirty="0">
                <a:solidFill>
                  <a:srgbClr val="405449"/>
                </a:solidFill>
                <a:latin typeface="Fraunces Extra Bold" pitchFamily="34" charset="0"/>
                <a:ea typeface="Fraunces Extra Bold" pitchFamily="34" charset="-122"/>
                <a:cs typeface="Fraunces Extra Bold" pitchFamily="34" charset="-120"/>
              </a:rPr>
              <a:t>Routing to Service</a:t>
            </a:r>
            <a:endParaRPr lang="en-US" sz="1100" dirty="0"/>
          </a:p>
        </p:txBody>
      </p:sp>
      <p:sp>
        <p:nvSpPr>
          <p:cNvPr id="16" name="Text 13"/>
          <p:cNvSpPr/>
          <p:nvPr/>
        </p:nvSpPr>
        <p:spPr>
          <a:xfrm>
            <a:off x="886539" y="3256955"/>
            <a:ext cx="3500318" cy="731996"/>
          </a:xfrm>
          <a:prstGeom prst="rect">
            <a:avLst/>
          </a:prstGeom>
          <a:noFill/>
          <a:ln/>
        </p:spPr>
        <p:txBody>
          <a:bodyPr wrap="square" lIns="0" tIns="0" rIns="0" bIns="0" rtlCol="0" anchor="t"/>
          <a:lstStyle/>
          <a:p>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Matched traffic is then directed to the specified backend: the Kubernetes Service named </a:t>
            </a:r>
            <a:pPr algn="l" indent="0" marL="0">
              <a:lnSpc>
                <a:spcPts val="1400"/>
              </a:lnSpc>
              <a:buNone/>
            </a:pPr>
            <a:r>
              <a:rPr lang="en-US" sz="850" dirty="0">
                <a:solidFill>
                  <a:srgbClr val="405449"/>
                </a:solidFill>
                <a:highlight>
                  <a:srgbClr val="EDF2ED"/>
                </a:highlight>
                <a:latin typeface="Consolas" pitchFamily="34" charset="0"/>
                <a:ea typeface="Consolas" pitchFamily="34" charset="-122"/>
                <a:cs typeface="Consolas" pitchFamily="34" charset="-120"/>
              </a:rPr>
              <a:t>nginx-svc</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on port </a:t>
            </a:r>
            <a:pPr algn="l" indent="0" marL="0">
              <a:lnSpc>
                <a:spcPts val="1400"/>
              </a:lnSpc>
              <a:buNone/>
            </a:pPr>
            <a:r>
              <a:rPr lang="en-US" sz="850" dirty="0">
                <a:solidFill>
                  <a:srgbClr val="405449"/>
                </a:solidFill>
                <a:highlight>
                  <a:srgbClr val="EDF2ED"/>
                </a:highlight>
                <a:latin typeface="Consolas" pitchFamily="34" charset="0"/>
                <a:ea typeface="Consolas" pitchFamily="34" charset="-122"/>
                <a:cs typeface="Consolas" pitchFamily="34" charset="-120"/>
              </a:rPr>
              <a:t>80</a:t>
            </a:r>
            <a:pPr algn="l" indent="0" marL="0">
              <a:lnSpc>
                <a:spcPts val="1400"/>
              </a:lnSpc>
              <a:buNone/>
            </a:pPr>
            <a:r>
              <a:rPr lang="en-US" sz="850" dirty="0">
                <a:solidFill>
                  <a:srgbClr val="405449"/>
                </a:solidFill>
                <a:latin typeface="Nobile" pitchFamily="34" charset="0"/>
                <a:ea typeface="Nobile" pitchFamily="34" charset="-122"/>
                <a:cs typeface="Nobile" pitchFamily="34" charset="-120"/>
              </a:rPr>
              <a:t>. This effectively routes external web traffic directly to your application running inside the cluster.</a:t>
            </a:r>
            <a:endParaRPr lang="en-US" sz="850" dirty="0"/>
          </a:p>
        </p:txBody>
      </p:sp>
      <p:sp>
        <p:nvSpPr>
          <p:cNvPr id="17" name="Text 14"/>
          <p:cNvSpPr/>
          <p:nvPr/>
        </p:nvSpPr>
        <p:spPr>
          <a:xfrm>
            <a:off x="697111" y="4287322"/>
            <a:ext cx="2280166" cy="212288"/>
          </a:xfrm>
          <a:prstGeom prst="rect">
            <a:avLst/>
          </a:prstGeom>
          <a:noFill/>
          <a:ln/>
        </p:spPr>
        <p:txBody>
          <a:bodyPr wrap="none" lIns="0" tIns="0" rIns="0" bIns="0" rtlCol="0" anchor="t"/>
          <a:lstStyle/>
          <a:p>
            <a:pPr algn="l" indent="0" marL="0">
              <a:lnSpc>
                <a:spcPts val="1650"/>
              </a:lnSpc>
              <a:buNone/>
            </a:pPr>
            <a:r>
              <a:rPr lang="en-US" sz="1300" b="1" dirty="0">
                <a:solidFill>
                  <a:srgbClr val="3B4540"/>
                </a:solidFill>
                <a:latin typeface="Fraunces Extra Bold" pitchFamily="34" charset="0"/>
                <a:ea typeface="Fraunces Extra Bold" pitchFamily="34" charset="-122"/>
                <a:cs typeface="Fraunces Extra Bold" pitchFamily="34" charset="-120"/>
              </a:rPr>
              <a:t>The Ingress Configuration</a:t>
            </a:r>
            <a:endParaRPr lang="en-US" sz="1300" dirty="0"/>
          </a:p>
        </p:txBody>
      </p:sp>
      <p:sp>
        <p:nvSpPr>
          <p:cNvPr id="18" name="Shape 15"/>
          <p:cNvSpPr/>
          <p:nvPr/>
        </p:nvSpPr>
        <p:spPr>
          <a:xfrm>
            <a:off x="697111" y="4669512"/>
            <a:ext cx="7749778" cy="3067288"/>
          </a:xfrm>
          <a:prstGeom prst="roundRect">
            <a:avLst>
              <a:gd name="adj" fmla="val 3324"/>
            </a:avLst>
          </a:prstGeom>
          <a:solidFill>
            <a:srgbClr val="EDF2ED"/>
          </a:solidFill>
          <a:ln/>
        </p:spPr>
      </p:sp>
      <p:sp>
        <p:nvSpPr>
          <p:cNvPr id="19" name="Shape 16"/>
          <p:cNvSpPr/>
          <p:nvPr/>
        </p:nvSpPr>
        <p:spPr>
          <a:xfrm>
            <a:off x="691515" y="4669512"/>
            <a:ext cx="7760970" cy="3067288"/>
          </a:xfrm>
          <a:prstGeom prst="roundRect">
            <a:avLst>
              <a:gd name="adj" fmla="val 554"/>
            </a:avLst>
          </a:prstGeom>
          <a:solidFill>
            <a:srgbClr val="EDF2ED"/>
          </a:solidFill>
          <a:ln/>
        </p:spPr>
      </p:sp>
      <p:sp>
        <p:nvSpPr>
          <p:cNvPr id="20" name="Text 17"/>
          <p:cNvSpPr/>
          <p:nvPr/>
        </p:nvSpPr>
        <p:spPr>
          <a:xfrm>
            <a:off x="804743" y="4754404"/>
            <a:ext cx="7534513" cy="2897505"/>
          </a:xfrm>
          <a:prstGeom prst="rect">
            <a:avLst/>
          </a:prstGeom>
          <a:noFill/>
          <a:ln/>
        </p:spPr>
        <p:txBody>
          <a:bodyPr wrap="square" lIns="0" tIns="0" rIns="0" bIns="0" rtlCol="0" anchor="t"/>
          <a:lstStyle/>
          <a:p>
            <a:pPr algn="l" indent="0" marL="0">
              <a:lnSpc>
                <a:spcPts val="1400"/>
              </a:lnSpc>
              <a:buNone/>
            </a:pPr>
            <a:r>
              <a:rPr lang="en-US" sz="850" dirty="0">
                <a:solidFill>
                  <a:srgbClr val="405449"/>
                </a:solidFill>
                <a:highlight>
                  <a:srgbClr val="EDF2ED"/>
                </a:highlight>
                <a:latin typeface="Consolas" pitchFamily="34" charset="0"/>
                <a:ea typeface="Consolas" pitchFamily="34" charset="-122"/>
                <a:cs typeface="Consolas" pitchFamily="34" charset="-120"/>
              </a:rPr>
              <a:t>apiVersion: networking.k8s.io/v1kind: Ingressmetadata:  name: web-ingressspec:  rules:  - host: example.com    http:      paths:      - path: /        pathType: Prefix        backend:          service:            name: nginx-svc            port:              number: 80</a:t>
            </a:r>
            <a:endParaRPr lang="en-US" sz="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8191" y="528161"/>
            <a:ext cx="7453193" cy="390049"/>
          </a:xfrm>
          <a:prstGeom prst="rect">
            <a:avLst/>
          </a:prstGeom>
          <a:noFill/>
          <a:ln/>
        </p:spPr>
        <p:txBody>
          <a:bodyPr wrap="none" lIns="0" tIns="0" rIns="0" bIns="0" rtlCol="0" anchor="t"/>
          <a:lstStyle/>
          <a:p>
            <a:pPr algn="l" indent="0" marL="0">
              <a:lnSpc>
                <a:spcPts val="3050"/>
              </a:lnSpc>
              <a:buNone/>
            </a:pPr>
            <a:r>
              <a:rPr lang="en-US" sz="2450" b="1" dirty="0">
                <a:solidFill>
                  <a:srgbClr val="3B4540"/>
                </a:solidFill>
                <a:latin typeface="Fraunces Extra Bold" pitchFamily="34" charset="0"/>
                <a:ea typeface="Fraunces Extra Bold" pitchFamily="34" charset="-122"/>
                <a:cs typeface="Fraunces Extra Bold" pitchFamily="34" charset="-120"/>
              </a:rPr>
              <a:t>DNS in Kubernetes: Enabling Service Discovery</a:t>
            </a:r>
            <a:endParaRPr lang="en-US" sz="2450" dirty="0"/>
          </a:p>
        </p:txBody>
      </p:sp>
      <p:sp>
        <p:nvSpPr>
          <p:cNvPr id="3" name="Text 1"/>
          <p:cNvSpPr/>
          <p:nvPr/>
        </p:nvSpPr>
        <p:spPr>
          <a:xfrm>
            <a:off x="768191" y="1217652"/>
            <a:ext cx="6394728" cy="199787"/>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Kubernetes leverages an internal DNS service, </a:t>
            </a:r>
            <a:pPr algn="l" indent="0" marL="0">
              <a:lnSpc>
                <a:spcPts val="1550"/>
              </a:lnSpc>
              <a:buNone/>
            </a:pPr>
            <a:r>
              <a:rPr lang="en-US" sz="950" b="1" dirty="0">
                <a:solidFill>
                  <a:srgbClr val="405449"/>
                </a:solidFill>
                <a:latin typeface="Nobile" pitchFamily="34" charset="0"/>
                <a:ea typeface="Nobile" pitchFamily="34" charset="-122"/>
                <a:cs typeface="Nobile" pitchFamily="34" charset="-120"/>
              </a:rPr>
              <a:t>CoreDNS</a:t>
            </a:r>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 to simplify how applications find each other.</a:t>
            </a:r>
            <a:endParaRPr lang="en-US" sz="950" dirty="0"/>
          </a:p>
        </p:txBody>
      </p:sp>
      <p:sp>
        <p:nvSpPr>
          <p:cNvPr id="4" name="Shape 2"/>
          <p:cNvSpPr/>
          <p:nvPr/>
        </p:nvSpPr>
        <p:spPr>
          <a:xfrm>
            <a:off x="768191" y="1557814"/>
            <a:ext cx="6394728" cy="799624"/>
          </a:xfrm>
          <a:prstGeom prst="roundRect">
            <a:avLst>
              <a:gd name="adj" fmla="val 14052"/>
            </a:avLst>
          </a:prstGeom>
          <a:solidFill>
            <a:srgbClr val="FAFFFA"/>
          </a:solidFill>
          <a:ln w="15240">
            <a:solidFill>
              <a:srgbClr val="CED9CE"/>
            </a:solidFill>
            <a:prstDash val="solid"/>
          </a:ln>
        </p:spPr>
      </p:sp>
      <p:sp>
        <p:nvSpPr>
          <p:cNvPr id="5" name="Shape 3"/>
          <p:cNvSpPr/>
          <p:nvPr/>
        </p:nvSpPr>
        <p:spPr>
          <a:xfrm>
            <a:off x="768191" y="1557814"/>
            <a:ext cx="60960" cy="799624"/>
          </a:xfrm>
          <a:prstGeom prst="roundRect">
            <a:avLst>
              <a:gd name="adj" fmla="val 184321"/>
            </a:avLst>
          </a:prstGeom>
          <a:solidFill>
            <a:srgbClr val="438951"/>
          </a:solidFill>
          <a:ln/>
        </p:spPr>
      </p:sp>
      <p:sp>
        <p:nvSpPr>
          <p:cNvPr id="6" name="Text 4"/>
          <p:cNvSpPr/>
          <p:nvPr/>
        </p:nvSpPr>
        <p:spPr>
          <a:xfrm>
            <a:off x="969169" y="1697831"/>
            <a:ext cx="1560552" cy="195024"/>
          </a:xfrm>
          <a:prstGeom prst="rect">
            <a:avLst/>
          </a:prstGeom>
          <a:noFill/>
          <a:ln/>
        </p:spPr>
        <p:txBody>
          <a:bodyPr wrap="none" lIns="0" tIns="0" rIns="0" bIns="0" rtlCol="0" anchor="t"/>
          <a:lstStyle/>
          <a:p>
            <a:pPr algn="l" indent="0" marL="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Automatic Naming</a:t>
            </a:r>
            <a:endParaRPr lang="en-US" sz="1200" dirty="0"/>
          </a:p>
        </p:txBody>
      </p:sp>
      <p:sp>
        <p:nvSpPr>
          <p:cNvPr id="7" name="Text 5"/>
          <p:cNvSpPr/>
          <p:nvPr/>
        </p:nvSpPr>
        <p:spPr>
          <a:xfrm>
            <a:off x="969169" y="2017633"/>
            <a:ext cx="6053733" cy="199787"/>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Every </a:t>
            </a:r>
            <a:pPr algn="l" indent="0" marL="0">
              <a:lnSpc>
                <a:spcPts val="1550"/>
              </a:lnSpc>
              <a:buNone/>
            </a:pPr>
            <a:r>
              <a:rPr lang="en-US" sz="950" b="1" dirty="0">
                <a:solidFill>
                  <a:srgbClr val="405449"/>
                </a:solidFill>
                <a:latin typeface="Nobile" pitchFamily="34" charset="0"/>
                <a:ea typeface="Nobile" pitchFamily="34" charset="-122"/>
                <a:cs typeface="Nobile" pitchFamily="34" charset="-120"/>
              </a:rPr>
              <a:t>Service</a:t>
            </a:r>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 created in Kubernetes automatically receives a unique DNS name.</a:t>
            </a:r>
            <a:endParaRPr lang="en-US" sz="950" dirty="0"/>
          </a:p>
        </p:txBody>
      </p:sp>
      <p:sp>
        <p:nvSpPr>
          <p:cNvPr id="8" name="Shape 6"/>
          <p:cNvSpPr/>
          <p:nvPr/>
        </p:nvSpPr>
        <p:spPr>
          <a:xfrm>
            <a:off x="768191" y="2482215"/>
            <a:ext cx="6394728" cy="814864"/>
          </a:xfrm>
          <a:prstGeom prst="roundRect">
            <a:avLst>
              <a:gd name="adj" fmla="val 13789"/>
            </a:avLst>
          </a:prstGeom>
          <a:solidFill>
            <a:srgbClr val="FAFFFA"/>
          </a:solidFill>
          <a:ln w="15240">
            <a:solidFill>
              <a:srgbClr val="CED9CE"/>
            </a:solidFill>
            <a:prstDash val="solid"/>
          </a:ln>
        </p:spPr>
      </p:sp>
      <p:sp>
        <p:nvSpPr>
          <p:cNvPr id="9" name="Shape 7"/>
          <p:cNvSpPr/>
          <p:nvPr/>
        </p:nvSpPr>
        <p:spPr>
          <a:xfrm>
            <a:off x="768191" y="2482215"/>
            <a:ext cx="60960" cy="814864"/>
          </a:xfrm>
          <a:prstGeom prst="roundRect">
            <a:avLst>
              <a:gd name="adj" fmla="val 184321"/>
            </a:avLst>
          </a:prstGeom>
          <a:solidFill>
            <a:srgbClr val="438951"/>
          </a:solidFill>
          <a:ln/>
        </p:spPr>
      </p:sp>
      <p:sp>
        <p:nvSpPr>
          <p:cNvPr id="10" name="Text 8"/>
          <p:cNvSpPr/>
          <p:nvPr/>
        </p:nvSpPr>
        <p:spPr>
          <a:xfrm>
            <a:off x="969169" y="2622233"/>
            <a:ext cx="1560552" cy="195024"/>
          </a:xfrm>
          <a:prstGeom prst="rect">
            <a:avLst/>
          </a:prstGeom>
          <a:noFill/>
          <a:ln/>
        </p:spPr>
        <p:txBody>
          <a:bodyPr wrap="none" lIns="0" tIns="0" rIns="0" bIns="0" rtlCol="0" anchor="t"/>
          <a:lstStyle/>
          <a:p>
            <a:pPr algn="l" indent="0" marL="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Predictable Format</a:t>
            </a:r>
            <a:endParaRPr lang="en-US" sz="1200" dirty="0"/>
          </a:p>
        </p:txBody>
      </p:sp>
      <p:sp>
        <p:nvSpPr>
          <p:cNvPr id="11" name="Text 9"/>
          <p:cNvSpPr/>
          <p:nvPr/>
        </p:nvSpPr>
        <p:spPr>
          <a:xfrm>
            <a:off x="969169" y="2942034"/>
            <a:ext cx="6053733" cy="215027"/>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These names follow a standard format: </a:t>
            </a:r>
            <a:pPr algn="l" indent="0" marL="0">
              <a:lnSpc>
                <a:spcPts val="1550"/>
              </a:lnSpc>
              <a:buNone/>
            </a:pPr>
            <a:r>
              <a:rPr lang="en-US" sz="950" dirty="0">
                <a:solidFill>
                  <a:srgbClr val="405449"/>
                </a:solidFill>
                <a:highlight>
                  <a:srgbClr val="EDF2ED"/>
                </a:highlight>
                <a:latin typeface="Consolas" pitchFamily="34" charset="0"/>
                <a:ea typeface="Consolas" pitchFamily="34" charset="-122"/>
                <a:cs typeface="Consolas" pitchFamily="34" charset="-120"/>
              </a:rPr>
              <a:t>&lt;service-name&gt;.&lt;namespace&gt;.svc.cluster.local</a:t>
            </a:r>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a:t>
            </a:r>
            <a:endParaRPr lang="en-US" sz="950" dirty="0"/>
          </a:p>
        </p:txBody>
      </p:sp>
      <p:sp>
        <p:nvSpPr>
          <p:cNvPr id="12" name="Shape 10"/>
          <p:cNvSpPr/>
          <p:nvPr/>
        </p:nvSpPr>
        <p:spPr>
          <a:xfrm>
            <a:off x="768191" y="3421856"/>
            <a:ext cx="6394728" cy="799624"/>
          </a:xfrm>
          <a:prstGeom prst="roundRect">
            <a:avLst>
              <a:gd name="adj" fmla="val 14052"/>
            </a:avLst>
          </a:prstGeom>
          <a:solidFill>
            <a:srgbClr val="FAFFFA"/>
          </a:solidFill>
          <a:ln w="15240">
            <a:solidFill>
              <a:srgbClr val="CED9CE"/>
            </a:solidFill>
            <a:prstDash val="solid"/>
          </a:ln>
        </p:spPr>
      </p:sp>
      <p:sp>
        <p:nvSpPr>
          <p:cNvPr id="13" name="Shape 11"/>
          <p:cNvSpPr/>
          <p:nvPr/>
        </p:nvSpPr>
        <p:spPr>
          <a:xfrm>
            <a:off x="768191" y="3421856"/>
            <a:ext cx="60960" cy="799624"/>
          </a:xfrm>
          <a:prstGeom prst="roundRect">
            <a:avLst>
              <a:gd name="adj" fmla="val 184321"/>
            </a:avLst>
          </a:prstGeom>
          <a:solidFill>
            <a:srgbClr val="438951"/>
          </a:solidFill>
          <a:ln/>
        </p:spPr>
      </p:sp>
      <p:sp>
        <p:nvSpPr>
          <p:cNvPr id="14" name="Text 12"/>
          <p:cNvSpPr/>
          <p:nvPr/>
        </p:nvSpPr>
        <p:spPr>
          <a:xfrm>
            <a:off x="969169" y="3561874"/>
            <a:ext cx="1560552" cy="195024"/>
          </a:xfrm>
          <a:prstGeom prst="rect">
            <a:avLst/>
          </a:prstGeom>
          <a:noFill/>
          <a:ln/>
        </p:spPr>
        <p:txBody>
          <a:bodyPr wrap="none" lIns="0" tIns="0" rIns="0" bIns="0" rtlCol="0" anchor="t"/>
          <a:lstStyle/>
          <a:p>
            <a:pPr algn="l" indent="0" marL="0">
              <a:lnSpc>
                <a:spcPts val="1500"/>
              </a:lnSpc>
              <a:buNone/>
            </a:pPr>
            <a:r>
              <a:rPr lang="en-US" sz="1200" b="1" dirty="0">
                <a:solidFill>
                  <a:srgbClr val="405449"/>
                </a:solidFill>
                <a:latin typeface="Fraunces Extra Bold" pitchFamily="34" charset="0"/>
                <a:ea typeface="Fraunces Extra Bold" pitchFamily="34" charset="-122"/>
                <a:cs typeface="Fraunces Extra Bold" pitchFamily="34" charset="-120"/>
              </a:rPr>
              <a:t>Pod Resolution</a:t>
            </a:r>
            <a:endParaRPr lang="en-US" sz="1200" dirty="0"/>
          </a:p>
        </p:txBody>
      </p:sp>
      <p:sp>
        <p:nvSpPr>
          <p:cNvPr id="15" name="Text 13"/>
          <p:cNvSpPr/>
          <p:nvPr/>
        </p:nvSpPr>
        <p:spPr>
          <a:xfrm>
            <a:off x="969169" y="3881676"/>
            <a:ext cx="6053733" cy="199787"/>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Pods can easily resolve these service names directly, eliminating the need to hardcode IP addresses.</a:t>
            </a:r>
            <a:endParaRPr lang="en-US" sz="950" dirty="0"/>
          </a:p>
        </p:txBody>
      </p:sp>
      <p:sp>
        <p:nvSpPr>
          <p:cNvPr id="16" name="Text 14"/>
          <p:cNvSpPr/>
          <p:nvPr/>
        </p:nvSpPr>
        <p:spPr>
          <a:xfrm>
            <a:off x="768191" y="4361855"/>
            <a:ext cx="6394728" cy="399574"/>
          </a:xfrm>
          <a:prstGeom prst="rect">
            <a:avLst/>
          </a:prstGeom>
          <a:noFill/>
          <a:ln/>
        </p:spPr>
        <p:txBody>
          <a:bodyPr wrap="squar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This dynamic naming mechanism enables seamless </a:t>
            </a:r>
            <a:pPr algn="l" indent="0" marL="0">
              <a:lnSpc>
                <a:spcPts val="1550"/>
              </a:lnSpc>
              <a:buNone/>
            </a:pPr>
            <a:r>
              <a:rPr lang="en-US" sz="950" b="1" dirty="0">
                <a:solidFill>
                  <a:srgbClr val="405449"/>
                </a:solidFill>
                <a:latin typeface="Nobile" pitchFamily="34" charset="0"/>
                <a:ea typeface="Nobile" pitchFamily="34" charset="-122"/>
                <a:cs typeface="Nobile" pitchFamily="34" charset="-120"/>
              </a:rPr>
              <a:t>service discovery</a:t>
            </a:r>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 allowing your applications to connect and communicate without being tied to specific network locations.</a:t>
            </a:r>
            <a:endParaRPr lang="en-US" sz="950" dirty="0"/>
          </a:p>
        </p:txBody>
      </p:sp>
      <p:pic>
        <p:nvPicPr>
          <p:cNvPr id="17" name="Image 0" descr="preencoded.png">    </p:cNvPr>
          <p:cNvPicPr>
            <a:picLocks noChangeAspect="1"/>
          </p:cNvPicPr>
          <p:nvPr/>
        </p:nvPicPr>
        <p:blipFill>
          <a:blip r:embed="rId1"/>
          <a:stretch>
            <a:fillRect/>
          </a:stretch>
        </p:blipFill>
        <p:spPr>
          <a:xfrm>
            <a:off x="7475101" y="1245751"/>
            <a:ext cx="6394728" cy="3596997"/>
          </a:xfrm>
          <a:prstGeom prst="rect">
            <a:avLst/>
          </a:prstGeom>
        </p:spPr>
      </p:pic>
      <p:sp>
        <p:nvSpPr>
          <p:cNvPr id="18" name="Text 15"/>
          <p:cNvSpPr/>
          <p:nvPr/>
        </p:nvSpPr>
        <p:spPr>
          <a:xfrm>
            <a:off x="7475101" y="4983123"/>
            <a:ext cx="6394728" cy="199787"/>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Consider a Pod needing to connect to a MySQL database running as a Kubernetes Service:</a:t>
            </a:r>
            <a:endParaRPr lang="en-US" sz="950" dirty="0"/>
          </a:p>
        </p:txBody>
      </p:sp>
      <p:sp>
        <p:nvSpPr>
          <p:cNvPr id="19" name="Shape 16"/>
          <p:cNvSpPr/>
          <p:nvPr/>
        </p:nvSpPr>
        <p:spPr>
          <a:xfrm>
            <a:off x="7475101" y="5323284"/>
            <a:ext cx="6394728" cy="786527"/>
          </a:xfrm>
          <a:prstGeom prst="roundRect">
            <a:avLst>
              <a:gd name="adj" fmla="val 14286"/>
            </a:avLst>
          </a:prstGeom>
          <a:solidFill>
            <a:srgbClr val="EDF2ED"/>
          </a:solidFill>
          <a:ln/>
        </p:spPr>
      </p:sp>
      <p:sp>
        <p:nvSpPr>
          <p:cNvPr id="20" name="Shape 17"/>
          <p:cNvSpPr/>
          <p:nvPr/>
        </p:nvSpPr>
        <p:spPr>
          <a:xfrm>
            <a:off x="7468910" y="5323284"/>
            <a:ext cx="6407110" cy="786527"/>
          </a:xfrm>
          <a:prstGeom prst="roundRect">
            <a:avLst>
              <a:gd name="adj" fmla="val 2381"/>
            </a:avLst>
          </a:prstGeom>
          <a:solidFill>
            <a:srgbClr val="EDF2ED"/>
          </a:solidFill>
          <a:ln/>
        </p:spPr>
      </p:sp>
      <p:sp>
        <p:nvSpPr>
          <p:cNvPr id="21" name="Text 18"/>
          <p:cNvSpPr/>
          <p:nvPr/>
        </p:nvSpPr>
        <p:spPr>
          <a:xfrm>
            <a:off x="7593687" y="5416867"/>
            <a:ext cx="6157555" cy="599361"/>
          </a:xfrm>
          <a:prstGeom prst="rect">
            <a:avLst/>
          </a:prstGeom>
          <a:noFill/>
          <a:ln/>
        </p:spPr>
        <p:txBody>
          <a:bodyPr wrap="square" lIns="0" tIns="0" rIns="0" bIns="0" rtlCol="0" anchor="t"/>
          <a:lstStyle/>
          <a:p>
            <a:pPr algn="l" indent="0" marL="0">
              <a:lnSpc>
                <a:spcPts val="1550"/>
              </a:lnSpc>
              <a:buNone/>
            </a:pPr>
            <a:r>
              <a:rPr lang="en-US" sz="950" dirty="0">
                <a:solidFill>
                  <a:srgbClr val="405449"/>
                </a:solidFill>
                <a:highlight>
                  <a:srgbClr val="EDF2ED"/>
                </a:highlight>
                <a:latin typeface="Consolas" pitchFamily="34" charset="0"/>
                <a:ea typeface="Consolas" pitchFamily="34" charset="-122"/>
                <a:cs typeface="Consolas" pitchFamily="34" charset="-120"/>
              </a:rPr>
              <a:t>mysql.default.svc.cluster.local# or, if in the same namespace:mysql</a:t>
            </a:r>
            <a:endParaRPr lang="en-US" sz="950" dirty="0"/>
          </a:p>
        </p:txBody>
      </p:sp>
      <p:sp>
        <p:nvSpPr>
          <p:cNvPr id="22" name="Text 19"/>
          <p:cNvSpPr/>
          <p:nvPr/>
        </p:nvSpPr>
        <p:spPr>
          <a:xfrm>
            <a:off x="7475101" y="6250186"/>
            <a:ext cx="6394728" cy="199787"/>
          </a:xfrm>
          <a:prstGeom prst="rect">
            <a:avLst/>
          </a:prstGeom>
          <a:noFill/>
          <a:ln/>
        </p:spPr>
        <p:txBody>
          <a:bodyPr wrap="none" lIns="0" tIns="0" rIns="0" bIns="0" rtlCol="0" anchor="t"/>
          <a:lstStyle/>
          <a:p>
            <a:pPr algn="l" indent="0" marL="0">
              <a:lnSpc>
                <a:spcPts val="1550"/>
              </a:lnSpc>
              <a:buNone/>
            </a:pPr>
            <a:r>
              <a:rPr lang="en-US" sz="950" dirty="0">
                <a:solidFill>
                  <a:srgbClr val="405449"/>
                </a:solidFill>
                <a:latin typeface="Nobile" pitchFamily="34" charset="0"/>
                <a:ea typeface="Nobile" pitchFamily="34" charset="-122"/>
                <a:cs typeface="Nobile" pitchFamily="34" charset="-120"/>
              </a:rPr>
              <a:t>This simple naming makes your applications more resilient and portable within the cluster.</a:t>
            </a:r>
            <a:endParaRPr lang="en-US" sz="950" dirty="0"/>
          </a:p>
        </p:txBody>
      </p:sp>
      <p:sp>
        <p:nvSpPr>
          <p:cNvPr id="23" name="Shape 20"/>
          <p:cNvSpPr/>
          <p:nvPr/>
        </p:nvSpPr>
        <p:spPr>
          <a:xfrm>
            <a:off x="768191" y="6702623"/>
            <a:ext cx="13094018" cy="1129784"/>
          </a:xfrm>
          <a:prstGeom prst="roundRect">
            <a:avLst>
              <a:gd name="adj" fmla="val 9945"/>
            </a:avLst>
          </a:prstGeom>
          <a:solidFill>
            <a:srgbClr val="CCE6D1"/>
          </a:solidFill>
          <a:ln/>
        </p:spPr>
      </p:sp>
      <p:pic>
        <p:nvPicPr>
          <p:cNvPr id="24" name="Image 1" descr="preencoded.png">    </p:cNvPr>
          <p:cNvPicPr>
            <a:picLocks noChangeAspect="1"/>
          </p:cNvPicPr>
          <p:nvPr/>
        </p:nvPicPr>
        <p:blipFill>
          <a:blip r:embed="rId2"/>
          <a:stretch>
            <a:fillRect/>
          </a:stretch>
        </p:blipFill>
        <p:spPr>
          <a:xfrm>
            <a:off x="892969" y="6878955"/>
            <a:ext cx="155972" cy="124778"/>
          </a:xfrm>
          <a:prstGeom prst="rect">
            <a:avLst/>
          </a:prstGeom>
        </p:spPr>
      </p:pic>
      <p:sp>
        <p:nvSpPr>
          <p:cNvPr id="25" name="Text 21"/>
          <p:cNvSpPr/>
          <p:nvPr/>
        </p:nvSpPr>
        <p:spPr>
          <a:xfrm>
            <a:off x="1173718" y="6858595"/>
            <a:ext cx="12563713" cy="799148"/>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Nobile" pitchFamily="34" charset="0"/>
                <a:ea typeface="Nobile" pitchFamily="34" charset="-122"/>
                <a:cs typeface="Nobile" pitchFamily="34" charset="-120"/>
              </a:rPr>
              <a:t>Speaker Notes: DNS is a critical component of Kubernetes networking that enables service discovery. CoreDNS, the default DNS server in Kubernetes, automatically creates DNS records for all Services. This means applications can refer to other services by name rather than IP address, which is essential since IPs can change. The full DNS name follows a predictable format: service-name.namespace.svc.cluster.local. However, if you're connecting to a service in the same namespace, you can simply use the service name. This DNS-based service discovery is what allows Kubernetes applications to be loosely coupled and resilient to changes in the underlying infrastructure.</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2025-08-29T09:52:56Z</dcterms:created>
  <dcterms:modified xsi:type="dcterms:W3CDTF">2025-08-29T09:52:56Z</dcterms:modified>
</cp:coreProperties>
</file>